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745" r:id="rId3"/>
    <p:sldId id="792" r:id="rId4"/>
    <p:sldId id="757" r:id="rId5"/>
    <p:sldId id="764" r:id="rId6"/>
    <p:sldId id="758" r:id="rId7"/>
    <p:sldId id="765" r:id="rId8"/>
    <p:sldId id="759" r:id="rId9"/>
    <p:sldId id="766" r:id="rId10"/>
    <p:sldId id="761" r:id="rId11"/>
    <p:sldId id="768" r:id="rId12"/>
    <p:sldId id="762" r:id="rId13"/>
    <p:sldId id="769" r:id="rId14"/>
    <p:sldId id="780" r:id="rId15"/>
    <p:sldId id="782" r:id="rId16"/>
    <p:sldId id="789" r:id="rId17"/>
    <p:sldId id="763" r:id="rId18"/>
    <p:sldId id="770" r:id="rId19"/>
    <p:sldId id="776" r:id="rId20"/>
    <p:sldId id="771" r:id="rId21"/>
    <p:sldId id="772" r:id="rId22"/>
    <p:sldId id="773" r:id="rId23"/>
    <p:sldId id="774" r:id="rId24"/>
    <p:sldId id="775" r:id="rId25"/>
    <p:sldId id="793" r:id="rId26"/>
    <p:sldId id="779" r:id="rId27"/>
    <p:sldId id="784" r:id="rId28"/>
    <p:sldId id="785" r:id="rId29"/>
    <p:sldId id="778" r:id="rId30"/>
    <p:sldId id="777" r:id="rId31"/>
    <p:sldId id="786" r:id="rId32"/>
    <p:sldId id="787" r:id="rId33"/>
    <p:sldId id="788" r:id="rId34"/>
    <p:sldId id="790" r:id="rId35"/>
    <p:sldId id="756" r:id="rId36"/>
    <p:sldId id="412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792"/>
            <p14:sldId id="757"/>
            <p14:sldId id="764"/>
            <p14:sldId id="758"/>
            <p14:sldId id="765"/>
            <p14:sldId id="759"/>
            <p14:sldId id="766"/>
            <p14:sldId id="761"/>
            <p14:sldId id="768"/>
            <p14:sldId id="762"/>
            <p14:sldId id="769"/>
            <p14:sldId id="780"/>
            <p14:sldId id="782"/>
            <p14:sldId id="789"/>
            <p14:sldId id="763"/>
            <p14:sldId id="770"/>
            <p14:sldId id="776"/>
            <p14:sldId id="771"/>
            <p14:sldId id="772"/>
            <p14:sldId id="773"/>
            <p14:sldId id="774"/>
            <p14:sldId id="775"/>
            <p14:sldId id="793"/>
            <p14:sldId id="779"/>
            <p14:sldId id="784"/>
            <p14:sldId id="785"/>
            <p14:sldId id="778"/>
            <p14:sldId id="777"/>
            <p14:sldId id="786"/>
            <p14:sldId id="787"/>
            <p14:sldId id="788"/>
            <p14:sldId id="790"/>
            <p14:sldId id="756"/>
            <p14:sldId id="4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0" d="100"/>
          <a:sy n="60" d="100"/>
        </p:scale>
        <p:origin x="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EF-42D0-B985-1D8974248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9923568"/>
        <c:axId val="301212352"/>
      </c:lineChart>
      <c:catAx>
        <c:axId val="299923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overlay val="0"/>
        </c:title>
        <c:majorTickMark val="out"/>
        <c:minorTickMark val="none"/>
        <c:tickLblPos val="nextTo"/>
        <c:crossAx val="301212352"/>
        <c:crosses val="autoZero"/>
        <c:auto val="1"/>
        <c:lblAlgn val="ctr"/>
        <c:lblOffset val="100"/>
        <c:noMultiLvlLbl val="0"/>
      </c:catAx>
      <c:valAx>
        <c:axId val="301212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99923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7F-48FD-9DD3-635D7F9C1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1206472"/>
        <c:axId val="301206864"/>
      </c:lineChart>
      <c:catAx>
        <c:axId val="301206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overlay val="0"/>
        </c:title>
        <c:majorTickMark val="out"/>
        <c:minorTickMark val="none"/>
        <c:tickLblPos val="nextTo"/>
        <c:crossAx val="301206864"/>
        <c:crosses val="autoZero"/>
        <c:auto val="1"/>
        <c:lblAlgn val="ctr"/>
        <c:lblOffset val="100"/>
        <c:noMultiLvlLbl val="0"/>
      </c:catAx>
      <c:valAx>
        <c:axId val="301206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01206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691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Barnes’s Q-Matrix method?</a:t>
            </a:r>
          </a:p>
          <a:p>
            <a:endParaRPr lang="en-US" dirty="0"/>
          </a:p>
          <a:p>
            <a:r>
              <a:rPr lang="en-US" dirty="0"/>
              <a:t>One person come up here and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19605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Knowledge Spaces or Partial Order Knowledge Spaces?</a:t>
            </a:r>
          </a:p>
          <a:p>
            <a:endParaRPr lang="en-US" dirty="0"/>
          </a:p>
          <a:p>
            <a:r>
              <a:rPr lang="en-US" dirty="0"/>
              <a:t>One person come up here and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2141900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Non-Negative Matrix Factorization?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86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Non-Negative Matrix Factorization?</a:t>
            </a:r>
          </a:p>
          <a:p>
            <a:endParaRPr lang="en-US" dirty="0"/>
          </a:p>
          <a:p>
            <a:r>
              <a:rPr lang="en-US" dirty="0"/>
              <a:t>One person come up here and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3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anyone use a different method than any of these?</a:t>
            </a:r>
          </a:p>
          <a:p>
            <a:endParaRPr lang="en-US" dirty="0"/>
          </a:p>
          <a:p>
            <a:r>
              <a:rPr lang="en-US" dirty="0"/>
              <a:t>What did you use?</a:t>
            </a:r>
          </a:p>
          <a:p>
            <a:endParaRPr lang="en-US" dirty="0"/>
          </a:p>
          <a:p>
            <a:r>
              <a:rPr lang="en-US" dirty="0"/>
              <a:t>How did it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73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true answer…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6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folks use the methods they used?</a:t>
            </a:r>
          </a:p>
          <a:p>
            <a:r>
              <a:rPr lang="en-US" dirty="0"/>
              <a:t>Did folks not use the other methods?</a:t>
            </a:r>
          </a:p>
        </p:txBody>
      </p:sp>
    </p:spTree>
    <p:extLst>
      <p:ext uri="{BB962C8B-B14F-4D97-AF65-F5344CB8AC3E}">
        <p14:creationId xmlns:p14="http://schemas.microsoft.com/office/powerpoint/2010/main" val="3864463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to use tools matter,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8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PCA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33747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other FA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938902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LFA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126439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Barnes’s method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418431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KS/POKS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915619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NNMF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33769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other questions or comments on the assignment?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7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I have changed about the assignment…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would have made LFA the obviously best approach to solving it?</a:t>
            </a:r>
          </a:p>
        </p:txBody>
      </p:sp>
    </p:spTree>
    <p:extLst>
      <p:ext uri="{BB962C8B-B14F-4D97-AF65-F5344CB8AC3E}">
        <p14:creationId xmlns:p14="http://schemas.microsoft.com/office/powerpoint/2010/main" val="3824699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I have changed about the assignment…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would have made KS/POKS the obviously best approach to solving it?</a:t>
            </a:r>
          </a:p>
        </p:txBody>
      </p:sp>
    </p:spTree>
    <p:extLst>
      <p:ext uri="{BB962C8B-B14F-4D97-AF65-F5344CB8AC3E}">
        <p14:creationId xmlns:p14="http://schemas.microsoft.com/office/powerpoint/2010/main" val="1758485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relative benefits of using a q-matrix versus a knowledge space?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2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principal component analysis?</a:t>
            </a:r>
          </a:p>
        </p:txBody>
      </p:sp>
    </p:spTree>
    <p:extLst>
      <p:ext uri="{BB962C8B-B14F-4D97-AF65-F5344CB8AC3E}">
        <p14:creationId xmlns:p14="http://schemas.microsoft.com/office/powerpoint/2010/main" val="1525375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consequences of getting a knowledge mapping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relative advantages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model discovery</a:t>
            </a:r>
          </a:p>
          <a:p>
            <a:r>
              <a:rPr lang="en-US" dirty="0"/>
              <a:t>Hand-development and refinement</a:t>
            </a:r>
          </a:p>
          <a:p>
            <a:r>
              <a:rPr lang="en-US" dirty="0"/>
              <a:t>Hybrid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2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What does a spike in a learning curve mean? (Distinct from MBMLM)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120416"/>
              </p:ext>
            </p:extLst>
          </p:nvPr>
        </p:nvGraphicFramePr>
        <p:xfrm>
          <a:off x="990600" y="19812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328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28700" y="15240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095500" y="2133600"/>
            <a:ext cx="838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57500" y="2971800"/>
            <a:ext cx="1600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80891" y="3859696"/>
            <a:ext cx="2339009" cy="4572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219700" y="2514600"/>
            <a:ext cx="8382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6004891" y="2961861"/>
            <a:ext cx="1577009" cy="46713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675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trade-off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Knowledge Spaces</a:t>
            </a:r>
          </a:p>
          <a:p>
            <a:r>
              <a:rPr lang="en-US" dirty="0"/>
              <a:t>And Bayes Nets</a:t>
            </a:r>
          </a:p>
          <a:p>
            <a:endParaRPr lang="en-US" dirty="0"/>
          </a:p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0799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3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Wednesday, April 24</a:t>
            </a:r>
          </a:p>
          <a:p>
            <a:endParaRPr lang="en-US" dirty="0"/>
          </a:p>
          <a:p>
            <a:r>
              <a:rPr lang="en-US" dirty="0"/>
              <a:t>Assignment B7 due</a:t>
            </a:r>
          </a:p>
          <a:p>
            <a:endParaRPr lang="en-US" dirty="0"/>
          </a:p>
          <a:p>
            <a:r>
              <a:rPr lang="en-US" dirty="0"/>
              <a:t>No office hours next week!</a:t>
            </a:r>
          </a:p>
          <a:p>
            <a:endParaRPr lang="en-US" dirty="0"/>
          </a:p>
          <a:p>
            <a:r>
              <a:rPr lang="en-US" dirty="0"/>
              <a:t>Baker, R.S. (2015) Big Data and Education. Ch. 5, V1, V2.</a:t>
            </a:r>
          </a:p>
          <a:p>
            <a:r>
              <a:rPr lang="en-US" dirty="0"/>
              <a:t>Rai, D., Beck, J.E. (2011) Exploring user data from a game-like math tutor: a case study in causal modeling. Proceedings of the 4th International Conference on Educational Data Mining, 307-313.</a:t>
            </a:r>
          </a:p>
          <a:p>
            <a:r>
              <a:rPr lang="en-US" dirty="0"/>
              <a:t>Rau, M. A., </a:t>
            </a:r>
            <a:r>
              <a:rPr lang="en-US" dirty="0" err="1"/>
              <a:t>Scheines</a:t>
            </a:r>
            <a:r>
              <a:rPr lang="en-US" dirty="0"/>
              <a:t>, R. (2012) Searching for Variables and Models to Investigate Mediators of Learning from Multiple Representations. Proceedings of the 5th International Conference on Educational Data Mining, 110-117. </a:t>
            </a:r>
          </a:p>
          <a:p>
            <a:r>
              <a:rPr lang="en-US" dirty="0"/>
              <a:t>Slater, S., </a:t>
            </a:r>
            <a:r>
              <a:rPr lang="en-US" dirty="0" err="1"/>
              <a:t>Ocumpaugh</a:t>
            </a:r>
            <a:r>
              <a:rPr lang="en-US" dirty="0"/>
              <a:t>, J., Baker, R., </a:t>
            </a:r>
            <a:r>
              <a:rPr lang="en-US" dirty="0" err="1"/>
              <a:t>Scupelli</a:t>
            </a:r>
            <a:r>
              <a:rPr lang="en-US" dirty="0"/>
              <a:t>, P., </a:t>
            </a:r>
            <a:r>
              <a:rPr lang="en-US" dirty="0" err="1"/>
              <a:t>Inventado</a:t>
            </a:r>
            <a:r>
              <a:rPr lang="en-US" dirty="0"/>
              <a:t>, P.S., Heffernan, N. (2016) Semantic Features of Math Problems: Relationships to Student Learning and Engagement. Proceedings of the 9th International Conference on Educational Data Mining, 223-230.</a:t>
            </a:r>
          </a:p>
          <a:p>
            <a:endParaRPr lang="en-US" dirty="0"/>
          </a:p>
          <a:p>
            <a:r>
              <a:rPr lang="en-US" dirty="0"/>
              <a:t>Guest </a:t>
            </a:r>
            <a:r>
              <a:rPr lang="en-US"/>
              <a:t>lecturer: Stefan Slater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principal component analysis?</a:t>
            </a:r>
          </a:p>
          <a:p>
            <a:endParaRPr lang="en-US" dirty="0"/>
          </a:p>
          <a:p>
            <a:r>
              <a:rPr lang="en-US" dirty="0"/>
              <a:t>One person come up here and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286663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68136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a different type of factor analysis? (Not including LFA)</a:t>
            </a:r>
          </a:p>
          <a:p>
            <a:endParaRPr lang="en-US" dirty="0"/>
          </a:p>
          <a:p>
            <a:r>
              <a:rPr lang="en-US" dirty="0"/>
              <a:t>One person come up here and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56015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another factor analysis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Learning Factors Analysis?</a:t>
            </a:r>
          </a:p>
          <a:p>
            <a:endParaRPr lang="en-US" dirty="0"/>
          </a:p>
          <a:p>
            <a:r>
              <a:rPr lang="en-US" dirty="0"/>
              <a:t>One person come up here and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127014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5823</TotalTime>
  <Words>757</Words>
  <Application>Microsoft Office PowerPoint</Application>
  <PresentationFormat>On-screen Show (4:3)</PresentationFormat>
  <Paragraphs>138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Core Methods in  Educational Data Mining</vt:lpstr>
      <vt:lpstr>Assignment C3</vt:lpstr>
      <vt:lpstr>Assignment C3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Assignment C3</vt:lpstr>
      <vt:lpstr>Assignment C3</vt:lpstr>
      <vt:lpstr>The true answer…</vt:lpstr>
      <vt:lpstr>Why…</vt:lpstr>
      <vt:lpstr>Easy to use tools matter, right?</vt:lpstr>
      <vt:lpstr>What are…</vt:lpstr>
      <vt:lpstr>What are…</vt:lpstr>
      <vt:lpstr>What are…</vt:lpstr>
      <vt:lpstr>What are…</vt:lpstr>
      <vt:lpstr>What are…</vt:lpstr>
      <vt:lpstr>What are…</vt:lpstr>
      <vt:lpstr>Any other questions or comments on the assignment?</vt:lpstr>
      <vt:lpstr>What could I have changed about the assignment…</vt:lpstr>
      <vt:lpstr>What could I have changed about the assignment…</vt:lpstr>
      <vt:lpstr>What are the relative benefits of using a q-matrix versus a knowledge space?</vt:lpstr>
      <vt:lpstr>What are the consequences of getting a knowledge mapping wrong?</vt:lpstr>
      <vt:lpstr>What are the relative advantages of</vt:lpstr>
      <vt:lpstr>What does a spike in a learning curve mean? (Distinct from MBMLM)</vt:lpstr>
      <vt:lpstr>PowerPoint Presentation</vt:lpstr>
      <vt:lpstr>What is the trade-off</vt:lpstr>
      <vt:lpstr>Other questions or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561</cp:revision>
  <dcterms:created xsi:type="dcterms:W3CDTF">2010-01-07T20:34:12Z</dcterms:created>
  <dcterms:modified xsi:type="dcterms:W3CDTF">2019-04-15T12:08:20Z</dcterms:modified>
</cp:coreProperties>
</file>