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745" r:id="rId3"/>
    <p:sldId id="822" r:id="rId4"/>
    <p:sldId id="823" r:id="rId5"/>
    <p:sldId id="794" r:id="rId6"/>
    <p:sldId id="795" r:id="rId7"/>
    <p:sldId id="796" r:id="rId8"/>
    <p:sldId id="798" r:id="rId9"/>
    <p:sldId id="799" r:id="rId10"/>
    <p:sldId id="800" r:id="rId11"/>
    <p:sldId id="801" r:id="rId12"/>
    <p:sldId id="802" r:id="rId13"/>
    <p:sldId id="824" r:id="rId14"/>
    <p:sldId id="803" r:id="rId15"/>
    <p:sldId id="804" r:id="rId16"/>
    <p:sldId id="825" r:id="rId17"/>
    <p:sldId id="809" r:id="rId18"/>
    <p:sldId id="793" r:id="rId19"/>
    <p:sldId id="827" r:id="rId20"/>
    <p:sldId id="828" r:id="rId21"/>
    <p:sldId id="829" r:id="rId22"/>
    <p:sldId id="830" r:id="rId23"/>
    <p:sldId id="806" r:id="rId24"/>
    <p:sldId id="805" r:id="rId25"/>
    <p:sldId id="807" r:id="rId26"/>
    <p:sldId id="808" r:id="rId27"/>
    <p:sldId id="826" r:id="rId28"/>
    <p:sldId id="791" r:id="rId29"/>
    <p:sldId id="30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45"/>
            <p14:sldId id="822"/>
            <p14:sldId id="823"/>
            <p14:sldId id="794"/>
            <p14:sldId id="795"/>
            <p14:sldId id="796"/>
            <p14:sldId id="798"/>
            <p14:sldId id="799"/>
            <p14:sldId id="800"/>
            <p14:sldId id="801"/>
            <p14:sldId id="802"/>
            <p14:sldId id="824"/>
            <p14:sldId id="803"/>
            <p14:sldId id="804"/>
            <p14:sldId id="825"/>
            <p14:sldId id="809"/>
            <p14:sldId id="793"/>
            <p14:sldId id="827"/>
            <p14:sldId id="828"/>
            <p14:sldId id="829"/>
            <p14:sldId id="830"/>
            <p14:sldId id="806"/>
            <p14:sldId id="805"/>
            <p14:sldId id="807"/>
            <p14:sldId id="808"/>
            <p14:sldId id="826"/>
            <p14:sldId id="791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60" d="100"/>
          <a:sy n="60" d="100"/>
        </p:scale>
        <p:origin x="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05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astroeringrand.shinyapps.io/edm5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EDUC691</a:t>
            </a:r>
            <a:br>
              <a:rPr lang="en-US" dirty="0"/>
            </a:br>
            <a:r>
              <a:rPr lang="en-US" dirty="0"/>
              <a:t>Spring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the text, I described several types of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a graph of classroom interactions, there could be several types of links</a:t>
            </a:r>
          </a:p>
          <a:p>
            <a:pPr lvl="1"/>
            <a:r>
              <a:rPr lang="en-US" dirty="0"/>
              <a:t>Leadership role (X leads Y)</a:t>
            </a:r>
          </a:p>
          <a:p>
            <a:pPr lvl="1"/>
            <a:r>
              <a:rPr lang="en-US" dirty="0"/>
              <a:t>Working on same learning resource</a:t>
            </a:r>
          </a:p>
          <a:p>
            <a:pPr lvl="1"/>
            <a:r>
              <a:rPr lang="en-US" dirty="0"/>
              <a:t>Helping act</a:t>
            </a:r>
          </a:p>
          <a:p>
            <a:pPr lvl="1"/>
            <a:r>
              <a:rPr lang="en-US" dirty="0"/>
              <a:t>Criticism act</a:t>
            </a:r>
          </a:p>
          <a:p>
            <a:pPr lvl="1"/>
            <a:r>
              <a:rPr lang="en-US" dirty="0"/>
              <a:t>Insult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Note that links can be directed or undirected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2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could the link types be, </a:t>
            </a:r>
            <a:br>
              <a:rPr lang="en-US" dirty="0"/>
            </a:br>
            <a:r>
              <a:rPr lang="en-US" dirty="0"/>
              <a:t>in an online course?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32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centrality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/>
              <a:t>anyone name all 4?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50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centrality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Degree centrality</a:t>
            </a:r>
          </a:p>
          <a:p>
            <a:r>
              <a:rPr lang="en-US" dirty="0"/>
              <a:t>Closeness centrality</a:t>
            </a:r>
          </a:p>
          <a:p>
            <a:r>
              <a:rPr lang="en-US" dirty="0" err="1"/>
              <a:t>Betweeness</a:t>
            </a:r>
            <a:r>
              <a:rPr lang="en-US" dirty="0"/>
              <a:t> centrality</a:t>
            </a:r>
          </a:p>
          <a:p>
            <a:r>
              <a:rPr lang="en-US" dirty="0"/>
              <a:t>Eigenvector centrality</a:t>
            </a:r>
          </a:p>
        </p:txBody>
      </p:sp>
    </p:spTree>
    <p:extLst>
      <p:ext uri="{BB962C8B-B14F-4D97-AF65-F5344CB8AC3E}">
        <p14:creationId xmlns:p14="http://schemas.microsoft.com/office/powerpoint/2010/main" val="273169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each one mean mathematically?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Degree centrality</a:t>
            </a:r>
          </a:p>
          <a:p>
            <a:r>
              <a:rPr lang="en-US" dirty="0"/>
              <a:t>Closeness centrality</a:t>
            </a:r>
          </a:p>
          <a:p>
            <a:r>
              <a:rPr lang="en-US" dirty="0" err="1"/>
              <a:t>Betweeness</a:t>
            </a:r>
            <a:r>
              <a:rPr lang="en-US" dirty="0"/>
              <a:t> centrality</a:t>
            </a:r>
          </a:p>
          <a:p>
            <a:r>
              <a:rPr lang="en-US" dirty="0"/>
              <a:t>Eigenvector centrality</a:t>
            </a:r>
          </a:p>
        </p:txBody>
      </p:sp>
    </p:spTree>
    <p:extLst>
      <p:ext uri="{BB962C8B-B14F-4D97-AF65-F5344CB8AC3E}">
        <p14:creationId xmlns:p14="http://schemas.microsoft.com/office/powerpoint/2010/main" val="319150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each one mean conceptually?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Degree centrality</a:t>
            </a:r>
          </a:p>
          <a:p>
            <a:r>
              <a:rPr lang="en-US" dirty="0"/>
              <a:t>Closeness centrality</a:t>
            </a:r>
          </a:p>
          <a:p>
            <a:r>
              <a:rPr lang="en-US" dirty="0" err="1"/>
              <a:t>Betweeness</a:t>
            </a:r>
            <a:r>
              <a:rPr lang="en-US" dirty="0"/>
              <a:t> centrality</a:t>
            </a:r>
          </a:p>
          <a:p>
            <a:r>
              <a:rPr lang="en-US" dirty="0"/>
              <a:t>Eigenvector centrality</a:t>
            </a:r>
          </a:p>
        </p:txBody>
      </p:sp>
    </p:spTree>
    <p:extLst>
      <p:ext uri="{BB962C8B-B14F-4D97-AF65-F5344CB8AC3E}">
        <p14:creationId xmlns:p14="http://schemas.microsoft.com/office/powerpoint/2010/main" val="188230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A6751-EB34-4CE7-B620-904D06BFA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take a look at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0E610-2C31-45A7-ACC7-52923BFC7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https://astroeringrand.shinyapps.io/edm5/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7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or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09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common use of network analysis is for social networks</a:t>
            </a:r>
          </a:p>
          <a:p>
            <a:endParaRPr lang="en-US" dirty="0"/>
          </a:p>
          <a:p>
            <a:r>
              <a:rPr lang="en-US" dirty="0"/>
              <a:t>When else might it apply?</a:t>
            </a:r>
          </a:p>
        </p:txBody>
      </p:sp>
    </p:spTree>
    <p:extLst>
      <p:ext uri="{BB962C8B-B14F-4D97-AF65-F5344CB8AC3E}">
        <p14:creationId xmlns:p14="http://schemas.microsoft.com/office/powerpoint/2010/main" val="2746856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8B66D-8702-4C86-BC6D-2C42DAE70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Epistemic Network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A4B64-5A45-4F13-A894-78EC3789E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anyone here familiar with ENA?</a:t>
            </a:r>
          </a:p>
          <a:p>
            <a:endParaRPr lang="en-US" dirty="0"/>
          </a:p>
          <a:p>
            <a:r>
              <a:rPr lang="en-US" dirty="0"/>
              <a:t>What is it?</a:t>
            </a:r>
          </a:p>
        </p:txBody>
      </p:sp>
    </p:spTree>
    <p:extLst>
      <p:ext uri="{BB962C8B-B14F-4D97-AF65-F5344CB8AC3E}">
        <p14:creationId xmlns:p14="http://schemas.microsoft.com/office/powerpoint/2010/main" val="359088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B8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802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8B66D-8702-4C86-BC6D-2C42DAE70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Epistemic Network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A4B64-5A45-4F13-A894-78EC3789E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anyone here familiar with ENA?</a:t>
            </a:r>
          </a:p>
          <a:p>
            <a:endParaRPr lang="en-US" dirty="0"/>
          </a:p>
          <a:p>
            <a:r>
              <a:rPr lang="en-US" dirty="0"/>
              <a:t>What is it?</a:t>
            </a:r>
          </a:p>
          <a:p>
            <a:endParaRPr lang="en-US" dirty="0"/>
          </a:p>
          <a:p>
            <a:r>
              <a:rPr lang="en-US" dirty="0"/>
              <a:t>Studying relationships between elements in coded data</a:t>
            </a:r>
          </a:p>
        </p:txBody>
      </p:sp>
    </p:spTree>
    <p:extLst>
      <p:ext uri="{BB962C8B-B14F-4D97-AF65-F5344CB8AC3E}">
        <p14:creationId xmlns:p14="http://schemas.microsoft.com/office/powerpoint/2010/main" val="1115944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D6B6D-039D-4F7E-998D-F9928D17E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Studying Process of Successful and Unsuccessful Teams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Arastoopour</a:t>
            </a:r>
            <a:r>
              <a:rPr lang="en-US" dirty="0"/>
              <a:t> et al., 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800AE-4D78-44F6-AEC8-5775D772B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44FD83-709B-47AE-AF7A-D5CF44F3D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75" y="2220912"/>
            <a:ext cx="7334250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00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D6D16-32B0-4E8C-A66E-3BCD3DE4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Studying connections between topics in meetings over time</a:t>
            </a:r>
            <a:br>
              <a:rPr lang="en-US" dirty="0"/>
            </a:br>
            <a:r>
              <a:rPr lang="en-US" dirty="0"/>
              <a:t>(Nash &amp; Shaffer, 2013)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00476-ACC4-4DBB-BBF8-9FC22FDD4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0098A9-7E74-47AB-9CAB-AC021F665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37" y="2754313"/>
            <a:ext cx="686752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00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make a list of networks we could model</a:t>
            </a:r>
          </a:p>
        </p:txBody>
      </p:sp>
    </p:spTree>
    <p:extLst>
      <p:ext uri="{BB962C8B-B14F-4D97-AF65-F5344CB8AC3E}">
        <p14:creationId xmlns:p14="http://schemas.microsoft.com/office/powerpoint/2010/main" val="1345025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break into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group takes a type of network</a:t>
            </a:r>
          </a:p>
          <a:p>
            <a:pPr lvl="1"/>
            <a:r>
              <a:rPr lang="en-US" dirty="0"/>
              <a:t>One group per network type</a:t>
            </a:r>
          </a:p>
          <a:p>
            <a:r>
              <a:rPr lang="en-US" dirty="0"/>
              <a:t>Define what the meaning in this network would be (or could be) for</a:t>
            </a:r>
          </a:p>
          <a:p>
            <a:pPr lvl="1"/>
            <a:r>
              <a:rPr lang="en-US" dirty="0"/>
              <a:t>Node types, links, link types, link strength</a:t>
            </a:r>
          </a:p>
          <a:p>
            <a:pPr lvl="1"/>
            <a:r>
              <a:rPr lang="en-US" dirty="0"/>
              <a:t>Density</a:t>
            </a:r>
          </a:p>
          <a:p>
            <a:pPr lvl="1"/>
            <a:r>
              <a:rPr lang="en-US" dirty="0"/>
              <a:t>Reachability, Geodesic Distance, Flow</a:t>
            </a:r>
          </a:p>
          <a:p>
            <a:pPr lvl="1"/>
            <a:r>
              <a:rPr lang="en-US" dirty="0"/>
              <a:t>Centrality (in its four forms)</a:t>
            </a:r>
          </a:p>
          <a:p>
            <a:pPr lvl="1"/>
            <a:r>
              <a:rPr lang="en-US" dirty="0"/>
              <a:t>Other measures that might be particularly relevant for your type of network</a:t>
            </a:r>
          </a:p>
        </p:txBody>
      </p:sp>
    </p:spTree>
    <p:extLst>
      <p:ext uri="{BB962C8B-B14F-4D97-AF65-F5344CB8AC3E}">
        <p14:creationId xmlns:p14="http://schemas.microsoft.com/office/powerpoint/2010/main" val="3275600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reconvene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wants to share</a:t>
            </a:r>
          </a:p>
          <a:p>
            <a:pPr lvl="1"/>
            <a:r>
              <a:rPr lang="en-US" dirty="0"/>
              <a:t>What their network type is</a:t>
            </a:r>
          </a:p>
          <a:p>
            <a:pPr lvl="1"/>
            <a:r>
              <a:rPr lang="en-US" dirty="0"/>
              <a:t>Node types, links, link types, link strength</a:t>
            </a:r>
          </a:p>
          <a:p>
            <a:pPr lvl="1"/>
            <a:r>
              <a:rPr lang="en-US" dirty="0"/>
              <a:t>Anything else that’s interesting</a:t>
            </a:r>
          </a:p>
        </p:txBody>
      </p:sp>
    </p:spTree>
    <p:extLst>
      <p:ext uri="{BB962C8B-B14F-4D97-AF65-F5344CB8AC3E}">
        <p14:creationId xmlns:p14="http://schemas.microsoft.com/office/powerpoint/2010/main" val="3324429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 or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61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45C5F-7654-4A2C-AD38-BB7027D7F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learn more about SNA…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A44AC-2C60-490F-ADB9-C8DFFA0A0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Manuel Gonzalez </a:t>
            </a:r>
            <a:r>
              <a:rPr lang="en-US" dirty="0" err="1"/>
              <a:t>Canche’s</a:t>
            </a:r>
            <a:r>
              <a:rPr lang="en-US" dirty="0"/>
              <a:t> SNA course</a:t>
            </a:r>
          </a:p>
        </p:txBody>
      </p:sp>
    </p:spTree>
    <p:extLst>
      <p:ext uri="{BB962C8B-B14F-4D97-AF65-F5344CB8AC3E}">
        <p14:creationId xmlns:p14="http://schemas.microsoft.com/office/powerpoint/2010/main" val="24121928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mindful of time limits!</a:t>
            </a:r>
          </a:p>
        </p:txBody>
      </p:sp>
    </p:spTree>
    <p:extLst>
      <p:ext uri="{BB962C8B-B14F-4D97-AF65-F5344CB8AC3E}">
        <p14:creationId xmlns:p14="http://schemas.microsoft.com/office/powerpoint/2010/main" val="646111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questions about the assignment?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52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12345</a:t>
            </a:r>
          </a:p>
          <a:p>
            <a:r>
              <a:rPr lang="en-US" dirty="0"/>
              <a:t>24601</a:t>
            </a:r>
          </a:p>
        </p:txBody>
      </p:sp>
    </p:spTree>
    <p:extLst>
      <p:ext uri="{BB962C8B-B14F-4D97-AF65-F5344CB8AC3E}">
        <p14:creationId xmlns:p14="http://schemas.microsoft.com/office/powerpoint/2010/main" val="342119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12345 posts 12 times in response to 24601</a:t>
            </a:r>
          </a:p>
          <a:p>
            <a:endParaRPr lang="en-US" dirty="0"/>
          </a:p>
          <a:p>
            <a:r>
              <a:rPr lang="en-US" dirty="0"/>
              <a:t>Is this 12 connections?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48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12345 posts 12 times in response to 24601</a:t>
            </a:r>
          </a:p>
          <a:p>
            <a:endParaRPr lang="en-US" dirty="0"/>
          </a:p>
          <a:p>
            <a:r>
              <a:rPr lang="en-US" dirty="0"/>
              <a:t>Is this 12 connections?</a:t>
            </a:r>
          </a:p>
          <a:p>
            <a:endParaRPr lang="en-US" dirty="0"/>
          </a:p>
          <a:p>
            <a:r>
              <a:rPr lang="en-US" dirty="0"/>
              <a:t>In Social Network Theory, it isn’t</a:t>
            </a:r>
          </a:p>
          <a:p>
            <a:pPr lvl="1"/>
            <a:r>
              <a:rPr lang="en-US" dirty="0"/>
              <a:t>It’s a connection with a strength of 12</a:t>
            </a:r>
          </a:p>
        </p:txBody>
      </p:sp>
    </p:spTree>
    <p:extLst>
      <p:ext uri="{BB962C8B-B14F-4D97-AF65-F5344CB8AC3E}">
        <p14:creationId xmlns:p14="http://schemas.microsoft.com/office/powerpoint/2010/main" val="35845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other ways connection strength could be conceptualized, </a:t>
            </a:r>
            <a:br>
              <a:rPr lang="en-US" dirty="0"/>
            </a:br>
            <a:r>
              <a:rPr lang="en-US" dirty="0"/>
              <a:t>in an online course?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0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the text, I described several types of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a graph of classroom interactions, there could be several different types of nodes</a:t>
            </a:r>
          </a:p>
          <a:p>
            <a:pPr lvl="1"/>
            <a:r>
              <a:rPr lang="en-US" dirty="0"/>
              <a:t>Teacher</a:t>
            </a:r>
          </a:p>
          <a:p>
            <a:pPr lvl="1"/>
            <a:r>
              <a:rPr lang="en-US" dirty="0"/>
              <a:t>TA</a:t>
            </a:r>
          </a:p>
          <a:p>
            <a:pPr lvl="1"/>
            <a:r>
              <a:rPr lang="en-US" dirty="0"/>
              <a:t>Student</a:t>
            </a:r>
          </a:p>
          <a:p>
            <a:pPr lvl="1"/>
            <a:r>
              <a:rPr lang="en-US" dirty="0"/>
              <a:t>Project Leader</a:t>
            </a:r>
          </a:p>
          <a:p>
            <a:pPr lvl="1"/>
            <a:r>
              <a:rPr lang="en-US" dirty="0"/>
              <a:t>Project Scribe</a:t>
            </a:r>
          </a:p>
        </p:txBody>
      </p:sp>
    </p:spTree>
    <p:extLst>
      <p:ext uri="{BB962C8B-B14F-4D97-AF65-F5344CB8AC3E}">
        <p14:creationId xmlns:p14="http://schemas.microsoft.com/office/powerpoint/2010/main" val="381655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could the node types be, </a:t>
            </a:r>
            <a:br>
              <a:rPr lang="en-US" dirty="0"/>
            </a:br>
            <a:r>
              <a:rPr lang="en-US" dirty="0"/>
              <a:t>in an online course?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1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5842</TotalTime>
  <Words>440</Words>
  <Application>Microsoft Office PowerPoint</Application>
  <PresentationFormat>On-screen Show (4:3)</PresentationFormat>
  <Paragraphs>96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Core Methods in  Educational Data Mining</vt:lpstr>
      <vt:lpstr>Assignment B8</vt:lpstr>
      <vt:lpstr>Any questions about the assignment?</vt:lpstr>
      <vt:lpstr>Who were?</vt:lpstr>
      <vt:lpstr>Connections</vt:lpstr>
      <vt:lpstr>Connections</vt:lpstr>
      <vt:lpstr>What are other ways connection strength could be conceptualized,  in an online course?</vt:lpstr>
      <vt:lpstr>In the text, I described several types of nodes</vt:lpstr>
      <vt:lpstr>What could the node types be,  in an online course?</vt:lpstr>
      <vt:lpstr>In the text, I described several types of links</vt:lpstr>
      <vt:lpstr>What could the link types be,  in an online course?</vt:lpstr>
      <vt:lpstr>Four types of centrality</vt:lpstr>
      <vt:lpstr>Four types of centrality</vt:lpstr>
      <vt:lpstr>What does each one mean mathematically?</vt:lpstr>
      <vt:lpstr>What does each one mean conceptually?</vt:lpstr>
      <vt:lpstr>Let’s take a look at an example</vt:lpstr>
      <vt:lpstr>Questions or comments?</vt:lpstr>
      <vt:lpstr>Network Analysis</vt:lpstr>
      <vt:lpstr>Epistemic Network Analysis</vt:lpstr>
      <vt:lpstr>Epistemic Network Analysis</vt:lpstr>
      <vt:lpstr>Studying Process of Successful and Unsuccessful Teams  (Arastoopour et al., 2016)</vt:lpstr>
      <vt:lpstr>Studying connections between topics in meetings over time (Nash &amp; Shaffer, 2013)</vt:lpstr>
      <vt:lpstr>Network Analysis</vt:lpstr>
      <vt:lpstr>Let’s break into groups</vt:lpstr>
      <vt:lpstr>Now reconvene</vt:lpstr>
      <vt:lpstr>Other questions or comments?</vt:lpstr>
      <vt:lpstr>To learn more about SNA…</vt:lpstr>
      <vt:lpstr>Final Presentations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</cp:lastModifiedBy>
  <cp:revision>577</cp:revision>
  <dcterms:created xsi:type="dcterms:W3CDTF">2010-01-07T20:34:12Z</dcterms:created>
  <dcterms:modified xsi:type="dcterms:W3CDTF">2019-04-25T13:46:34Z</dcterms:modified>
</cp:coreProperties>
</file>