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659" r:id="rId3"/>
    <p:sldId id="663" r:id="rId4"/>
    <p:sldId id="664" r:id="rId5"/>
    <p:sldId id="868" r:id="rId6"/>
    <p:sldId id="869" r:id="rId7"/>
    <p:sldId id="870" r:id="rId8"/>
    <p:sldId id="876" r:id="rId9"/>
    <p:sldId id="877" r:id="rId10"/>
    <p:sldId id="878" r:id="rId11"/>
    <p:sldId id="675" r:id="rId12"/>
    <p:sldId id="676" r:id="rId13"/>
    <p:sldId id="677" r:id="rId14"/>
    <p:sldId id="678" r:id="rId15"/>
    <p:sldId id="679" r:id="rId16"/>
    <p:sldId id="683" r:id="rId17"/>
    <p:sldId id="680" r:id="rId18"/>
    <p:sldId id="684" r:id="rId19"/>
    <p:sldId id="697" r:id="rId20"/>
    <p:sldId id="698" r:id="rId21"/>
    <p:sldId id="699" r:id="rId22"/>
    <p:sldId id="700" r:id="rId23"/>
    <p:sldId id="701" r:id="rId24"/>
    <p:sldId id="702" r:id="rId25"/>
    <p:sldId id="703" r:id="rId26"/>
    <p:sldId id="704" r:id="rId27"/>
    <p:sldId id="705" r:id="rId28"/>
    <p:sldId id="706" r:id="rId29"/>
    <p:sldId id="707" r:id="rId30"/>
    <p:sldId id="708" r:id="rId31"/>
    <p:sldId id="412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59"/>
            <p14:sldId id="663"/>
            <p14:sldId id="664"/>
            <p14:sldId id="868"/>
            <p14:sldId id="869"/>
            <p14:sldId id="870"/>
            <p14:sldId id="876"/>
            <p14:sldId id="877"/>
            <p14:sldId id="878"/>
            <p14:sldId id="675"/>
            <p14:sldId id="676"/>
            <p14:sldId id="677"/>
            <p14:sldId id="678"/>
            <p14:sldId id="679"/>
            <p14:sldId id="683"/>
            <p14:sldId id="680"/>
            <p14:sldId id="684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</p14:sldIdLst>
        </p14:section>
        <p14:section name="Untitled Section" id="{7C0EC489-2797-4695-99E6-50127CBBF94C}">
          <p14:sldIdLst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 varScale="1">
        <p:scale>
          <a:sx n="60" d="100"/>
          <a:sy n="6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this match the class’s overall intuition?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7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Does this match the class’s overall intuition?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0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2D85-6441-4EB2-90A3-09F1A2D9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your process for </a:t>
            </a:r>
            <a:br>
              <a:rPr lang="en-US" dirty="0"/>
            </a:br>
            <a:r>
              <a:rPr lang="en-US" dirty="0"/>
              <a:t>feature engineering for CA2?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E84A1-32E7-4134-BE38-489338FF9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 decide what features to create?</a:t>
            </a:r>
          </a:p>
        </p:txBody>
      </p:sp>
    </p:spTree>
    <p:extLst>
      <p:ext uri="{BB962C8B-B14F-4D97-AF65-F5344CB8AC3E}">
        <p14:creationId xmlns:p14="http://schemas.microsoft.com/office/powerpoint/2010/main" val="3968172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Baker’s feature engineering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useful?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could it be improved?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 tips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Trade-off between the effort to create a feature and how likely it is to be useful</a:t>
            </a:r>
          </a:p>
          <a:p>
            <a:r>
              <a:rPr lang="en-US" dirty="0"/>
              <a:t>Worth biasing in favor of features that are different than anything else you’ve tried before</a:t>
            </a:r>
          </a:p>
          <a:p>
            <a:pPr lvl="1"/>
            <a:r>
              <a:rPr lang="en-US" dirty="0"/>
              <a:t>Explores a different part of the space</a:t>
            </a:r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thoughts about feature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03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throwing spaghetti at the wall and seeing what sticks</a:t>
            </a:r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selection, as compared to having a domain expert decide? </a:t>
            </a:r>
            <a:br>
              <a:rPr lang="en-US" dirty="0"/>
            </a:br>
            <a:r>
              <a:rPr lang="en-US" dirty="0"/>
              <a:t>(as in Sao Pedro paper from Monday)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844501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connection to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7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connection to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filtering</a:t>
            </a:r>
          </a:p>
          <a:p>
            <a:endParaRPr lang="en-US" dirty="0"/>
          </a:p>
          <a:p>
            <a:r>
              <a:rPr lang="en-US" dirty="0"/>
              <a:t>Eliminating </a:t>
            </a:r>
            <a:r>
              <a:rPr lang="en-US" dirty="0" err="1"/>
              <a:t>collinearity</a:t>
            </a:r>
            <a:r>
              <a:rPr lang="en-US" dirty="0"/>
              <a:t> in statistics</a:t>
            </a:r>
          </a:p>
          <a:p>
            <a:endParaRPr lang="en-US" dirty="0"/>
          </a:p>
          <a:p>
            <a:r>
              <a:rPr lang="en-US" dirty="0"/>
              <a:t>In this case, increasing interpretability and reducing over-fitting go together</a:t>
            </a:r>
          </a:p>
          <a:p>
            <a:pPr lvl="1"/>
            <a:r>
              <a:rPr lang="en-US" dirty="0"/>
              <a:t>At least to some positive degree</a:t>
            </a:r>
          </a:p>
        </p:txBody>
      </p:sp>
    </p:spTree>
    <p:extLst>
      <p:ext uri="{BB962C8B-B14F-4D97-AF65-F5344CB8AC3E}">
        <p14:creationId xmlns:p14="http://schemas.microsoft.com/office/powerpoint/2010/main" val="339703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Outer-loop forward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to doing this?</a:t>
            </a:r>
          </a:p>
        </p:txBody>
      </p:sp>
    </p:spTree>
    <p:extLst>
      <p:ext uri="{BB962C8B-B14F-4D97-AF65-F5344CB8AC3E}">
        <p14:creationId xmlns:p14="http://schemas.microsoft.com/office/powerpoint/2010/main" val="2247491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knowledge engineering and EDM?</a:t>
            </a:r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they be integrated?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FCBF: What Variables will be kept? (Cutoff = 0.65)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variables emerge from this table?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.42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Crap features will give you crap models</a:t>
            </a:r>
          </a:p>
          <a:p>
            <a:endParaRPr lang="en-US" dirty="0"/>
          </a:p>
          <a:p>
            <a:r>
              <a:rPr lang="en-US" dirty="0"/>
              <a:t>Crap features = reduced generalizability/more over-fitting</a:t>
            </a:r>
          </a:p>
          <a:p>
            <a:endParaRPr lang="en-US" dirty="0"/>
          </a:p>
          <a:p>
            <a:r>
              <a:rPr lang="en-US" dirty="0"/>
              <a:t>Nice discussion of this in the Sao Pedro paper</a:t>
            </a:r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7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Clustering</a:t>
            </a:r>
          </a:p>
          <a:p>
            <a:endParaRPr lang="en-US" dirty="0"/>
          </a:p>
          <a:p>
            <a:r>
              <a:rPr lang="en-US" dirty="0"/>
              <a:t>Wednesday, March 20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Baker, R.S. (2018) Big Data and Education. Ch. 7, V1, V2, V3, V4, V5.</a:t>
            </a:r>
          </a:p>
          <a:p>
            <a:endParaRPr lang="en-US" dirty="0"/>
          </a:p>
          <a:p>
            <a:r>
              <a:rPr lang="en-US" dirty="0"/>
              <a:t>Bowers, A.J. (2010) Analyzing the Longitudinal K-12 Grading Histories of Entire Cohorts of Students: Grades, Data Driven Decision Making, Dropping Out and Hierarchical Cluster Analysis. </a:t>
            </a:r>
            <a:r>
              <a:rPr lang="en-US" i="1" dirty="0"/>
              <a:t>Practical Assessment, Research &amp; Evaluation (PARE)</a:t>
            </a:r>
            <a:r>
              <a:rPr lang="en-US" dirty="0"/>
              <a:t>, 15(7), 1-18. </a:t>
            </a:r>
          </a:p>
          <a:p>
            <a:r>
              <a:rPr lang="en-US" dirty="0"/>
              <a:t>Lee, J., Recker, M., Bowers, A.J., Yuan, M. (2016). Hierarchical Cluster Analysis Heatmaps and Pattern Analysis: An Approach for Visualizing Learning Management System Interaction Data. Poster presented at the annual International Conference on Educational Data Mining (EDM).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feature that is potentially meaningfully linked to the construct you want to identify</a:t>
            </a:r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9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tools did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Packages (e.g., Excel, Python)</a:t>
            </a:r>
          </a:p>
          <a:p>
            <a:r>
              <a:rPr lang="en-US" dirty="0"/>
              <a:t>Features of Packages (e.g., Pivot Tables)</a:t>
            </a:r>
          </a:p>
        </p:txBody>
      </p:sp>
    </p:spTree>
    <p:extLst>
      <p:ext uri="{BB962C8B-B14F-4D97-AF65-F5344CB8AC3E}">
        <p14:creationId xmlns:p14="http://schemas.microsoft.com/office/powerpoint/2010/main" val="12753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Form groups of 3</a:t>
            </a:r>
          </a:p>
          <a:p>
            <a:endParaRPr lang="en-US" dirty="0"/>
          </a:p>
          <a:p>
            <a:r>
              <a:rPr lang="en-US" dirty="0"/>
              <a:t>What features did you generate? </a:t>
            </a:r>
          </a:p>
          <a:p>
            <a:r>
              <a:rPr lang="en-US" dirty="0"/>
              <a:t>How did you generate them?</a:t>
            </a:r>
          </a:p>
          <a:p>
            <a:r>
              <a:rPr lang="en-US" dirty="0"/>
              <a:t>Did it end up in your final model? </a:t>
            </a:r>
          </a:p>
          <a:p>
            <a:r>
              <a:rPr lang="en-US" dirty="0"/>
              <a:t>In what direction?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Choose 2 features per group that are the coolest/most interesting/most novel</a:t>
            </a:r>
          </a:p>
          <a:p>
            <a:r>
              <a:rPr lang="en-US" dirty="0"/>
              <a:t>Be ready to share with rest of class</a:t>
            </a:r>
          </a:p>
        </p:txBody>
      </p:sp>
    </p:spTree>
    <p:extLst>
      <p:ext uri="{BB962C8B-B14F-4D97-AF65-F5344CB8AC3E}">
        <p14:creationId xmlns:p14="http://schemas.microsoft.com/office/powerpoint/2010/main" val="73817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through how you created some features</a:t>
            </a:r>
          </a:p>
          <a:p>
            <a:pPr lvl="1"/>
            <a:r>
              <a:rPr lang="en-US" dirty="0"/>
              <a:t>Actually do it… Re-create it in real-time, or show us your code…</a:t>
            </a:r>
          </a:p>
          <a:p>
            <a:endParaRPr lang="en-US" dirty="0"/>
          </a:p>
          <a:p>
            <a:r>
              <a:rPr lang="en-US" dirty="0"/>
              <a:t>We’ll have multiple volunteers</a:t>
            </a:r>
          </a:p>
          <a:p>
            <a:pPr lvl="1"/>
            <a:r>
              <a:rPr lang="en-US" dirty="0"/>
              <a:t>One feature per customer, please…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4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 feature engineering beneficial?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743</Words>
  <Application>Microsoft Office PowerPoint</Application>
  <PresentationFormat>On-screen Show (4:3)</PresentationFormat>
  <Paragraphs>154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Mangal</vt:lpstr>
      <vt:lpstr>Office Theme</vt:lpstr>
      <vt:lpstr>Core Methods in  Educational Data Mining</vt:lpstr>
      <vt:lpstr>Feature Engineering </vt:lpstr>
      <vt:lpstr>Construct Validity Matters!</vt:lpstr>
      <vt:lpstr>What’s a good feature?</vt:lpstr>
      <vt:lpstr>Assignment C2</vt:lpstr>
      <vt:lpstr>What tools did you use?</vt:lpstr>
      <vt:lpstr>Let’s…</vt:lpstr>
      <vt:lpstr>Let’s…</vt:lpstr>
      <vt:lpstr>Was feature engineering beneficial?</vt:lpstr>
      <vt:lpstr>What was your process for  feature engineering for CA2? </vt:lpstr>
      <vt:lpstr>Baker’s feature engineering process</vt:lpstr>
      <vt:lpstr>What’s useful?</vt:lpstr>
      <vt:lpstr>What’s missing?</vt:lpstr>
      <vt:lpstr>How else could it be improved?</vt:lpstr>
      <vt:lpstr>IDEO tips for Brainstorming</vt:lpstr>
      <vt:lpstr>Your thoughts?</vt:lpstr>
      <vt:lpstr>Deciding what features to create</vt:lpstr>
      <vt:lpstr>General thoughts about feature engineering?</vt:lpstr>
      <vt:lpstr>Automated Feature Generation</vt:lpstr>
      <vt:lpstr>Automated Feature Selection</vt:lpstr>
      <vt:lpstr>A connection to make</vt:lpstr>
      <vt:lpstr>A connection to make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FCBF: What Variables will be kept? (Cutoff = 0.65)</vt:lpstr>
      <vt:lpstr>Other questions, comments, concerns about textbook?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454</cp:revision>
  <dcterms:created xsi:type="dcterms:W3CDTF">2010-01-07T20:34:12Z</dcterms:created>
  <dcterms:modified xsi:type="dcterms:W3CDTF">2019-03-01T01:08:26Z</dcterms:modified>
</cp:coreProperties>
</file>