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5" r:id="rId4"/>
    <p:sldId id="299" r:id="rId5"/>
    <p:sldId id="298" r:id="rId6"/>
    <p:sldId id="296" r:id="rId7"/>
    <p:sldId id="297" r:id="rId8"/>
    <p:sldId id="300" r:id="rId9"/>
    <p:sldId id="301" r:id="rId10"/>
    <p:sldId id="302" r:id="rId11"/>
    <p:sldId id="303" r:id="rId12"/>
    <p:sldId id="306" r:id="rId13"/>
    <p:sldId id="305" r:id="rId14"/>
    <p:sldId id="304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21" r:id="rId26"/>
    <p:sldId id="320" r:id="rId27"/>
    <p:sldId id="327" r:id="rId28"/>
    <p:sldId id="326" r:id="rId29"/>
    <p:sldId id="322" r:id="rId30"/>
    <p:sldId id="323" r:id="rId31"/>
    <p:sldId id="318" r:id="rId32"/>
    <p:sldId id="330" r:id="rId33"/>
    <p:sldId id="324" r:id="rId34"/>
    <p:sldId id="325" r:id="rId35"/>
    <p:sldId id="319" r:id="rId36"/>
    <p:sldId id="317" r:id="rId37"/>
    <p:sldId id="328" r:id="rId38"/>
    <p:sldId id="329" r:id="rId39"/>
    <p:sldId id="331" r:id="rId40"/>
    <p:sldId id="332" r:id="rId41"/>
    <p:sldId id="289" r:id="rId42"/>
    <p:sldId id="333" r:id="rId43"/>
    <p:sldId id="334" r:id="rId44"/>
    <p:sldId id="290" r:id="rId45"/>
    <p:sldId id="271" r:id="rId46"/>
    <p:sldId id="29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39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normal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</p:txBody>
      </p:sp>
    </p:spTree>
    <p:extLst>
      <p:ext uri="{BB962C8B-B14F-4D97-AF65-F5344CB8AC3E}">
        <p14:creationId xmlns:p14="http://schemas.microsoft.com/office/powerpoint/2010/main" val="41772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</a:t>
            </a:r>
            <a:r>
              <a:rPr lang="en-US" dirty="0" err="1" smtClean="0"/>
              <a:t>hypermode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flat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skewed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bimodal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something else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something surprising with their min, max, average, </a:t>
            </a:r>
            <a:r>
              <a:rPr lang="en-US" dirty="0" err="1" smtClean="0"/>
              <a:t>stdev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found something curious, weird, or interesting in the distribution of their categorical variables?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hasn’t spoken yet?</a:t>
            </a:r>
            <a:br>
              <a:rPr lang="en-US" dirty="0" smtClean="0"/>
            </a:br>
            <a:r>
              <a:rPr lang="en-US" dirty="0" smtClean="0"/>
              <a:t>(and analyzed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something interesting you found in your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played with pivot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7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Mucking Around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turn to play with pivot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wants to volunteer their data?</a:t>
            </a:r>
          </a:p>
          <a:p>
            <a:r>
              <a:rPr lang="en-US" dirty="0" smtClean="0"/>
              <a:t>(I might request a 2</a:t>
            </a:r>
            <a:r>
              <a:rPr lang="en-US" baseline="30000" dirty="0" smtClean="0"/>
              <a:t>nd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data set, depending on how the 1</a:t>
            </a:r>
            <a:r>
              <a:rPr lang="en-US" baseline="30000" dirty="0" smtClean="0"/>
              <a:t>st</a:t>
            </a:r>
            <a:r>
              <a:rPr lang="en-US" dirty="0" smtClean="0"/>
              <a:t> one goes)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here played with </a:t>
            </a:r>
            <a:r>
              <a:rPr lang="en-US" dirty="0" err="1" smtClean="0"/>
              <a:t>vlookup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learn?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turn to play with </a:t>
            </a:r>
            <a:r>
              <a:rPr lang="en-US" dirty="0" err="1" smtClean="0"/>
              <a:t>vlookup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same volunteered data set(s)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cool things you can create with a few simple formulas (plus demos!)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specific cases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4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event of interest ever occur for student?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Counts-so-far</a:t>
            </a:r>
            <a:br>
              <a:rPr lang="en-US" dirty="0" smtClean="0"/>
            </a:br>
            <a:r>
              <a:rPr lang="en-US" dirty="0" smtClean="0"/>
              <a:t>(and total value for student)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Counts-last-N-actions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2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Ratios between events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 with the person next to you</a:t>
            </a:r>
          </a:p>
          <a:p>
            <a:endParaRPr lang="en-US" dirty="0"/>
          </a:p>
          <a:p>
            <a:r>
              <a:rPr lang="en-US" dirty="0" smtClean="0"/>
              <a:t>One group of 3 is allowed</a:t>
            </a:r>
          </a:p>
        </p:txBody>
      </p:sp>
    </p:spTree>
    <p:extLst>
      <p:ext uri="{BB962C8B-B14F-4D97-AF65-F5344CB8AC3E}">
        <p14:creationId xmlns:p14="http://schemas.microsoft.com/office/powerpoint/2010/main" val="11948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students had 3 (or 4, 5, 2,…) of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1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Times-so-far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Cutoff-based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Unitized actions (such as unitized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3 or 5 unitized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earlier behaviors to later behaviors through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Counts-if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 of action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Percentages of time spent per action/location/KC/etc.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we have a group of 3?</a:t>
            </a:r>
          </a:p>
          <a:p>
            <a:r>
              <a:rPr lang="en-US" dirty="0" smtClean="0"/>
              <a:t>One of the 3 will work with me</a:t>
            </a:r>
          </a:p>
        </p:txBody>
      </p:sp>
    </p:spTree>
    <p:extLst>
      <p:ext uri="{BB962C8B-B14F-4D97-AF65-F5344CB8AC3E}">
        <p14:creationId xmlns:p14="http://schemas.microsoft.com/office/powerpoint/2010/main" val="155337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cool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Feature Engineering 1</a:t>
            </a:r>
            <a:br>
              <a:rPr lang="en-US" dirty="0" smtClean="0"/>
            </a:br>
            <a:r>
              <a:rPr lang="en-US" dirty="0" smtClean="0"/>
              <a:t>“Bring Me a Rock”</a:t>
            </a:r>
          </a:p>
          <a:p>
            <a:endParaRPr lang="en-US" dirty="0"/>
          </a:p>
          <a:p>
            <a:r>
              <a:rPr lang="en-US" dirty="0" smtClean="0"/>
              <a:t>Get your data set</a:t>
            </a:r>
          </a:p>
          <a:p>
            <a:r>
              <a:rPr lang="en-US" dirty="0" smtClean="0"/>
              <a:t>Open it in Excel</a:t>
            </a:r>
          </a:p>
          <a:p>
            <a:r>
              <a:rPr lang="en-US" dirty="0" smtClean="0"/>
              <a:t>Create as many features as you feel inspired to create</a:t>
            </a:r>
          </a:p>
          <a:p>
            <a:pPr lvl="1"/>
            <a:r>
              <a:rPr lang="en-US" dirty="0" smtClean="0"/>
              <a:t>Features should be created with the goal of predicting your ground truth variable</a:t>
            </a:r>
          </a:p>
          <a:p>
            <a:pPr lvl="1"/>
            <a:r>
              <a:rPr lang="en-US" dirty="0" smtClean="0"/>
              <a:t>At least 12 separate features that are not just variations on a theme (e.g. “time for last 3 actions” and “time for last 4 actions” are variations on a theme; but </a:t>
            </a:r>
            <a:r>
              <a:rPr lang="en-US" i="1" dirty="0" smtClean="0"/>
              <a:t>“time for last 3 actions” and “total time between help requests and next action” are two separate features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each feature, write a 1-3 sentence “just so story” for why it might work</a:t>
            </a:r>
          </a:p>
          <a:p>
            <a:r>
              <a:rPr lang="en-US" dirty="0" smtClean="0"/>
              <a:t>Test how good each features is</a:t>
            </a:r>
          </a:p>
        </p:txBody>
      </p:sp>
    </p:spTree>
    <p:extLst>
      <p:ext uri="{BB962C8B-B14F-4D97-AF65-F5344CB8AC3E}">
        <p14:creationId xmlns:p14="http://schemas.microsoft.com/office/powerpoint/2010/main" val="12485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Feature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this assignment, there are a bunch of ways to test feature goodness</a:t>
            </a:r>
          </a:p>
          <a:p>
            <a:endParaRPr lang="en-US" dirty="0"/>
          </a:p>
          <a:p>
            <a:r>
              <a:rPr lang="en-US" dirty="0" smtClean="0"/>
              <a:t>Single-feature prediction models in data mining or stats package, giving correlation or kappa (special session this Wednesday)</a:t>
            </a:r>
          </a:p>
          <a:p>
            <a:r>
              <a:rPr lang="en-US" dirty="0" smtClean="0"/>
              <a:t>Compute correlation in Excel (want to see?)</a:t>
            </a:r>
          </a:p>
          <a:p>
            <a:pPr lvl="1"/>
            <a:r>
              <a:rPr lang="en-US" dirty="0" smtClean="0"/>
              <a:t>You can do this with binaries variables too, although it’s not really optimal</a:t>
            </a:r>
          </a:p>
          <a:p>
            <a:r>
              <a:rPr lang="en-US" dirty="0" smtClean="0"/>
              <a:t>Compute t-test in Excel (want to see?)</a:t>
            </a:r>
          </a:p>
          <a:p>
            <a:r>
              <a:rPr lang="en-US" dirty="0" smtClean="0"/>
              <a:t>Compute kappa in Excel (if you don’t know how, easier to do in </a:t>
            </a:r>
            <a:r>
              <a:rPr lang="en-US" dirty="0" err="1" smtClean="0"/>
              <a:t>RapidMiner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you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your “just so stories” seem to be correct? </a:t>
            </a:r>
            <a:endParaRPr lang="en-US" dirty="0" smtClean="0"/>
          </a:p>
          <a:p>
            <a:endParaRPr lang="en-US"/>
          </a:p>
          <a:p>
            <a:r>
              <a:rPr lang="en-US" smtClean="0"/>
              <a:t>Did </a:t>
            </a:r>
            <a:r>
              <a:rPr lang="en-US"/>
              <a:t>any of your feature correlate in the opposite direction from what you expected?</a:t>
            </a:r>
          </a:p>
        </p:txBody>
      </p:sp>
    </p:spTree>
    <p:extLst>
      <p:ext uri="{BB962C8B-B14F-4D97-AF65-F5344CB8AC3E}">
        <p14:creationId xmlns:p14="http://schemas.microsoft.com/office/powerpoint/2010/main" val="395059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brief report for me</a:t>
            </a:r>
          </a:p>
          <a:p>
            <a:r>
              <a:rPr lang="en-US" dirty="0" smtClean="0"/>
              <a:t>Email me an excel sheet with your features</a:t>
            </a:r>
          </a:p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your features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9/25 Special Session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RapidMiner</a:t>
            </a:r>
            <a:r>
              <a:rPr lang="en-US" dirty="0" smtClean="0"/>
              <a:t> to Produce Prediction Models</a:t>
            </a:r>
          </a:p>
          <a:p>
            <a:pPr lvl="1"/>
            <a:r>
              <a:rPr lang="en-US" dirty="0"/>
              <a:t>Come to this if you’ve never built a classifier or </a:t>
            </a:r>
            <a:r>
              <a:rPr lang="en-US" dirty="0" err="1"/>
              <a:t>regressor</a:t>
            </a:r>
            <a:r>
              <a:rPr lang="en-US" dirty="0"/>
              <a:t> in </a:t>
            </a:r>
            <a:r>
              <a:rPr lang="en-US" dirty="0" err="1"/>
              <a:t>RapidMiner</a:t>
            </a:r>
            <a:r>
              <a:rPr lang="en-US" dirty="0"/>
              <a:t> (or a similar tool)</a:t>
            </a:r>
          </a:p>
          <a:p>
            <a:pPr lvl="1"/>
            <a:r>
              <a:rPr lang="en-US" dirty="0"/>
              <a:t>Statistical significance tests using linear regression don’t count…</a:t>
            </a:r>
          </a:p>
          <a:p>
            <a:pPr lvl="1"/>
            <a:endParaRPr lang="en-US" dirty="0"/>
          </a:p>
          <a:p>
            <a:r>
              <a:rPr lang="en-US" dirty="0" smtClean="0"/>
              <a:t>9/30 Advanced Feature Distillation in Excel</a:t>
            </a:r>
          </a:p>
          <a:p>
            <a:pPr lvl="1"/>
            <a:r>
              <a:rPr lang="en-US" dirty="0" smtClean="0"/>
              <a:t>Assignment 3 due</a:t>
            </a:r>
          </a:p>
          <a:p>
            <a:pPr lvl="1"/>
            <a:r>
              <a:rPr lang="en-US" dirty="0" smtClean="0"/>
              <a:t>Online Equation Solver Tutorials should be in your INBOX</a:t>
            </a:r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10/2 </a:t>
            </a:r>
            <a:r>
              <a:rPr lang="en-US" dirty="0"/>
              <a:t>Special session on prediction models</a:t>
            </a:r>
          </a:p>
          <a:p>
            <a:pPr lvl="1"/>
            <a:r>
              <a:rPr lang="en-US" dirty="0"/>
              <a:t>Come to this if you don’t know why student-level cross-validation is important, or if you don’t know what J48 </a:t>
            </a:r>
            <a:r>
              <a:rPr lang="en-US" dirty="0" smtClean="0"/>
              <a:t>is</a:t>
            </a:r>
          </a:p>
          <a:p>
            <a:r>
              <a:rPr lang="en-US" dirty="0" smtClean="0"/>
              <a:t>10/7 Advanced Feature Distillation in Google Refine</a:t>
            </a:r>
          </a:p>
          <a:p>
            <a:r>
              <a:rPr lang="en-US" dirty="0" smtClean="0"/>
              <a:t>10/9 Special session? TBD.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your reports together</a:t>
            </a:r>
          </a:p>
          <a:p>
            <a:pPr lvl="1"/>
            <a:r>
              <a:rPr lang="en-US" dirty="0" smtClean="0"/>
              <a:t>A maximum of 5 minutes apiece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minutes for first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minutes for second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Re-assemble into one big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something really cool while mucking around?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</a:t>
            </a:r>
            <a:r>
              <a:rPr lang="en-US" dirty="0" smtClean="0"/>
              <a:t>us, tell 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648</Words>
  <Application>Microsoft Office PowerPoint</Application>
  <PresentationFormat>On-screen Show (4:3)</PresentationFormat>
  <Paragraphs>103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Feature Engineering Studio</vt:lpstr>
      <vt:lpstr>Welcome to  Mucking Around Day</vt:lpstr>
      <vt:lpstr>Sort into pairs</vt:lpstr>
      <vt:lpstr>Sort into pairs</vt:lpstr>
      <vt:lpstr>Sort into pairs</vt:lpstr>
      <vt:lpstr>5 minutes for first person</vt:lpstr>
      <vt:lpstr>5 minutes for second person</vt:lpstr>
      <vt:lpstr>Re-assemble into one big group</vt:lpstr>
      <vt:lpstr>Who here found something really cool while mucking around?</vt:lpstr>
      <vt:lpstr>Who here found a histogram with a normal distribution?</vt:lpstr>
      <vt:lpstr>Who here found a histogram with a hypermode?</vt:lpstr>
      <vt:lpstr>Who here found a histogram with a flat distribution?</vt:lpstr>
      <vt:lpstr>Who here found a histogram with a skewed distribution?</vt:lpstr>
      <vt:lpstr>Who here found a histogram with a bimodal distribution?</vt:lpstr>
      <vt:lpstr>Who here found a histogram with something else interesting?</vt:lpstr>
      <vt:lpstr>Who here found something surprising with their min, max, average, stdev?</vt:lpstr>
      <vt:lpstr>Categorical variables</vt:lpstr>
      <vt:lpstr>Who here hasn’t spoken yet? (and analyzed data)</vt:lpstr>
      <vt:lpstr>Who here played with pivot tables?</vt:lpstr>
      <vt:lpstr>My turn to play with pivot tables</vt:lpstr>
      <vt:lpstr>Who here played with vlookup?</vt:lpstr>
      <vt:lpstr>My turn to play with vlookup</vt:lpstr>
      <vt:lpstr>Other cool things you can create with a few simple formulas (plus demos!)</vt:lpstr>
      <vt:lpstr>Identifying specific cases of interest</vt:lpstr>
      <vt:lpstr>Did event of interest ever occur for student?</vt:lpstr>
      <vt:lpstr>Counts-so-far (and total value for student)</vt:lpstr>
      <vt:lpstr>Counts-last-N-actions</vt:lpstr>
      <vt:lpstr>First attempts</vt:lpstr>
      <vt:lpstr>Ratios between events of interest</vt:lpstr>
      <vt:lpstr>How many students had 3 (or 4, 5, 2,…) of an event</vt:lpstr>
      <vt:lpstr>Times-so-far</vt:lpstr>
      <vt:lpstr>Cutoff-based features</vt:lpstr>
      <vt:lpstr>Unitized actions (such as unitized time)</vt:lpstr>
      <vt:lpstr>Last 3 or 5 unitized</vt:lpstr>
      <vt:lpstr>Comparing earlier behaviors to later behaviors through caching</vt:lpstr>
      <vt:lpstr>Counts-if</vt:lpstr>
      <vt:lpstr>Percentages of action type</vt:lpstr>
      <vt:lpstr>Percentages of time spent per action/location/KC/etc.</vt:lpstr>
      <vt:lpstr>Questions? Comments?</vt:lpstr>
      <vt:lpstr>Other cool ideas?</vt:lpstr>
      <vt:lpstr>Assignment 3</vt:lpstr>
      <vt:lpstr>Testing Feature Goodness</vt:lpstr>
      <vt:lpstr>Were you right?</vt:lpstr>
      <vt:lpstr>Assignment 3</vt:lpstr>
      <vt:lpstr>Next Classes</vt:lpstr>
      <vt:lpstr>Upcoming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51</cp:revision>
  <dcterms:created xsi:type="dcterms:W3CDTF">2013-08-27T11:33:40Z</dcterms:created>
  <dcterms:modified xsi:type="dcterms:W3CDTF">2013-09-23T13:22:26Z</dcterms:modified>
</cp:coreProperties>
</file>