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1"/>
  </p:notesMasterIdLst>
  <p:sldIdLst>
    <p:sldId id="645" r:id="rId2"/>
    <p:sldId id="257" r:id="rId3"/>
    <p:sldId id="573" r:id="rId4"/>
    <p:sldId id="646" r:id="rId5"/>
    <p:sldId id="485" r:id="rId6"/>
    <p:sldId id="488" r:id="rId7"/>
    <p:sldId id="647" r:id="rId8"/>
    <p:sldId id="648" r:id="rId9"/>
    <p:sldId id="560" r:id="rId10"/>
    <p:sldId id="654" r:id="rId11"/>
    <p:sldId id="655" r:id="rId12"/>
    <p:sldId id="656" r:id="rId13"/>
    <p:sldId id="657" r:id="rId14"/>
    <p:sldId id="658" r:id="rId15"/>
    <p:sldId id="659" r:id="rId16"/>
    <p:sldId id="660" r:id="rId17"/>
    <p:sldId id="661" r:id="rId18"/>
    <p:sldId id="662" r:id="rId19"/>
    <p:sldId id="663" r:id="rId20"/>
    <p:sldId id="664" r:id="rId21"/>
    <p:sldId id="665" r:id="rId22"/>
    <p:sldId id="666" r:id="rId23"/>
    <p:sldId id="667" r:id="rId24"/>
    <p:sldId id="668" r:id="rId25"/>
    <p:sldId id="669" r:id="rId26"/>
    <p:sldId id="670" r:id="rId27"/>
    <p:sldId id="671" r:id="rId28"/>
    <p:sldId id="672" r:id="rId29"/>
    <p:sldId id="673" r:id="rId30"/>
    <p:sldId id="674" r:id="rId31"/>
    <p:sldId id="689" r:id="rId32"/>
    <p:sldId id="690" r:id="rId33"/>
    <p:sldId id="682" r:id="rId34"/>
    <p:sldId id="683" r:id="rId35"/>
    <p:sldId id="684" r:id="rId36"/>
    <p:sldId id="685" r:id="rId37"/>
    <p:sldId id="680" r:id="rId38"/>
    <p:sldId id="681" r:id="rId39"/>
    <p:sldId id="686" r:id="rId40"/>
    <p:sldId id="687" r:id="rId41"/>
    <p:sldId id="688" r:id="rId42"/>
    <p:sldId id="489" r:id="rId43"/>
    <p:sldId id="490" r:id="rId44"/>
    <p:sldId id="582" r:id="rId45"/>
    <p:sldId id="584" r:id="rId46"/>
    <p:sldId id="610" r:id="rId47"/>
    <p:sldId id="611" r:id="rId48"/>
    <p:sldId id="612" r:id="rId49"/>
    <p:sldId id="618" r:id="rId50"/>
    <p:sldId id="614" r:id="rId51"/>
    <p:sldId id="613" r:id="rId52"/>
    <p:sldId id="615" r:id="rId53"/>
    <p:sldId id="583" r:id="rId54"/>
    <p:sldId id="605" r:id="rId55"/>
    <p:sldId id="617" r:id="rId56"/>
    <p:sldId id="619" r:id="rId57"/>
    <p:sldId id="621" r:id="rId58"/>
    <p:sldId id="622" r:id="rId59"/>
    <p:sldId id="623" r:id="rId60"/>
    <p:sldId id="585" r:id="rId61"/>
    <p:sldId id="602" r:id="rId62"/>
    <p:sldId id="603" r:id="rId63"/>
    <p:sldId id="607" r:id="rId64"/>
    <p:sldId id="608" r:id="rId65"/>
    <p:sldId id="609" r:id="rId66"/>
    <p:sldId id="586" r:id="rId67"/>
    <p:sldId id="628" r:id="rId68"/>
    <p:sldId id="631" r:id="rId69"/>
    <p:sldId id="635" r:id="rId70"/>
    <p:sldId id="636" r:id="rId71"/>
    <p:sldId id="633" r:id="rId72"/>
    <p:sldId id="634" r:id="rId73"/>
    <p:sldId id="587" r:id="rId74"/>
    <p:sldId id="637" r:id="rId75"/>
    <p:sldId id="638" r:id="rId76"/>
    <p:sldId id="639" r:id="rId77"/>
    <p:sldId id="640" r:id="rId78"/>
    <p:sldId id="503" r:id="rId79"/>
    <p:sldId id="630" r:id="rId80"/>
    <p:sldId id="708" r:id="rId81"/>
    <p:sldId id="709" r:id="rId82"/>
    <p:sldId id="691" r:id="rId83"/>
    <p:sldId id="692" r:id="rId84"/>
    <p:sldId id="693" r:id="rId85"/>
    <p:sldId id="694" r:id="rId86"/>
    <p:sldId id="695" r:id="rId87"/>
    <p:sldId id="696" r:id="rId88"/>
    <p:sldId id="697" r:id="rId89"/>
    <p:sldId id="698" r:id="rId90"/>
    <p:sldId id="699" r:id="rId91"/>
    <p:sldId id="700" r:id="rId92"/>
    <p:sldId id="701" r:id="rId93"/>
    <p:sldId id="702" r:id="rId94"/>
    <p:sldId id="703" r:id="rId95"/>
    <p:sldId id="704" r:id="rId96"/>
    <p:sldId id="705" r:id="rId97"/>
    <p:sldId id="706" r:id="rId98"/>
    <p:sldId id="707" r:id="rId99"/>
    <p:sldId id="301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9FFECA-3C7F-4E8C-8D95-96E8B56AB6DA}">
          <p14:sldIdLst>
            <p14:sldId id="645"/>
            <p14:sldId id="257"/>
            <p14:sldId id="573"/>
            <p14:sldId id="646"/>
            <p14:sldId id="485"/>
            <p14:sldId id="488"/>
            <p14:sldId id="647"/>
            <p14:sldId id="648"/>
            <p14:sldId id="560"/>
            <p14:sldId id="654"/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89"/>
            <p14:sldId id="690"/>
            <p14:sldId id="682"/>
            <p14:sldId id="683"/>
            <p14:sldId id="684"/>
            <p14:sldId id="685"/>
            <p14:sldId id="680"/>
            <p14:sldId id="681"/>
            <p14:sldId id="686"/>
            <p14:sldId id="687"/>
            <p14:sldId id="688"/>
            <p14:sldId id="489"/>
            <p14:sldId id="490"/>
            <p14:sldId id="582"/>
            <p14:sldId id="584"/>
            <p14:sldId id="610"/>
            <p14:sldId id="611"/>
            <p14:sldId id="612"/>
            <p14:sldId id="618"/>
            <p14:sldId id="614"/>
            <p14:sldId id="613"/>
            <p14:sldId id="615"/>
            <p14:sldId id="583"/>
            <p14:sldId id="605"/>
            <p14:sldId id="617"/>
            <p14:sldId id="619"/>
            <p14:sldId id="621"/>
            <p14:sldId id="622"/>
            <p14:sldId id="623"/>
            <p14:sldId id="585"/>
            <p14:sldId id="602"/>
            <p14:sldId id="603"/>
            <p14:sldId id="607"/>
            <p14:sldId id="608"/>
            <p14:sldId id="609"/>
            <p14:sldId id="586"/>
            <p14:sldId id="628"/>
            <p14:sldId id="631"/>
            <p14:sldId id="635"/>
            <p14:sldId id="636"/>
            <p14:sldId id="633"/>
            <p14:sldId id="634"/>
            <p14:sldId id="587"/>
            <p14:sldId id="637"/>
            <p14:sldId id="638"/>
            <p14:sldId id="639"/>
            <p14:sldId id="640"/>
            <p14:sldId id="503"/>
            <p14:sldId id="630"/>
            <p14:sldId id="708"/>
            <p14:sldId id="709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699"/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82" d="100"/>
          <a:sy n="82" d="100"/>
        </p:scale>
        <p:origin x="-84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Sheet1!$F$4</c:f>
              <c:strCache>
                <c:ptCount val="1"/>
              </c:strCache>
            </c:strRef>
          </c:tx>
          <c:xVal>
            <c:numRef>
              <c:f>Sheet1!$E$5:$E$14</c:f>
              <c:numCache>
                <c:formatCode>General</c:formatCode>
                <c:ptCount val="10"/>
              </c:numCache>
            </c:numRef>
          </c:xVal>
          <c:yVal>
            <c:numRef>
              <c:f>Sheet1!$F$5:$F$14</c:f>
              <c:numCache>
                <c:formatCode>General</c:formatCode>
                <c:ptCount val="10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221120"/>
        <c:axId val="59228928"/>
      </c:scatterChart>
      <c:valAx>
        <c:axId val="59221120"/>
        <c:scaling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drinks of prune nog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9228928"/>
        <c:crosses val="autoZero"/>
        <c:crossBetween val="midCat"/>
      </c:valAx>
      <c:valAx>
        <c:axId val="59228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emergencies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922112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Sheet1!$F$4</c:f>
              <c:strCache>
                <c:ptCount val="1"/>
              </c:strCache>
            </c:strRef>
          </c:tx>
          <c:xVal>
            <c:numRef>
              <c:f>Sheet1!$E$5:$E$14</c:f>
              <c:numCache>
                <c:formatCode>General</c:formatCode>
                <c:ptCount val="10"/>
              </c:numCache>
            </c:numRef>
          </c:xVal>
          <c:yVal>
            <c:numRef>
              <c:f>Sheet1!$F$5:$F$14</c:f>
              <c:numCache>
                <c:formatCode>General</c:formatCode>
                <c:ptCount val="10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043328"/>
        <c:axId val="93143040"/>
      </c:scatterChart>
      <c:valAx>
        <c:axId val="93043328"/>
        <c:scaling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drinks of prune nog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3143040"/>
        <c:crosses val="autoZero"/>
        <c:crossBetween val="midCat"/>
      </c:valAx>
      <c:valAx>
        <c:axId val="93143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emergencies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30433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p(m)</c:v>
                </c:pt>
              </c:strCache>
            </c:strRef>
          </c:tx>
          <c:xVal>
            <c:numRef>
              <c:f>Sheet2!$A$2:$A$62</c:f>
              <c:numCache>
                <c:formatCode>General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-2.6999999999999997</c:v>
                </c:pt>
                <c:pt idx="4">
                  <c:v>-2.5999999999999996</c:v>
                </c:pt>
                <c:pt idx="5">
                  <c:v>-2.4999999999999996</c:v>
                </c:pt>
                <c:pt idx="6">
                  <c:v>-2.3999999999999995</c:v>
                </c:pt>
                <c:pt idx="7">
                  <c:v>-2.2999999999999994</c:v>
                </c:pt>
                <c:pt idx="8">
                  <c:v>-2.1999999999999993</c:v>
                </c:pt>
                <c:pt idx="9">
                  <c:v>-2.0999999999999992</c:v>
                </c:pt>
                <c:pt idx="10">
                  <c:v>-1.9999999999999991</c:v>
                </c:pt>
                <c:pt idx="11">
                  <c:v>-1.899999999999999</c:v>
                </c:pt>
                <c:pt idx="12">
                  <c:v>-1.7999999999999989</c:v>
                </c:pt>
                <c:pt idx="13">
                  <c:v>-1.6999999999999988</c:v>
                </c:pt>
                <c:pt idx="14">
                  <c:v>-1.5999999999999988</c:v>
                </c:pt>
                <c:pt idx="15">
                  <c:v>-1.4999999999999987</c:v>
                </c:pt>
                <c:pt idx="16">
                  <c:v>-1.3999999999999986</c:v>
                </c:pt>
                <c:pt idx="17">
                  <c:v>-1.2999999999999985</c:v>
                </c:pt>
                <c:pt idx="18">
                  <c:v>-1.1999999999999984</c:v>
                </c:pt>
                <c:pt idx="19">
                  <c:v>-1.0999999999999983</c:v>
                </c:pt>
                <c:pt idx="20">
                  <c:v>-0.99999999999999833</c:v>
                </c:pt>
                <c:pt idx="21">
                  <c:v>-0.89999999999999836</c:v>
                </c:pt>
                <c:pt idx="22">
                  <c:v>-0.79999999999999838</c:v>
                </c:pt>
                <c:pt idx="23">
                  <c:v>-0.6999999999999984</c:v>
                </c:pt>
                <c:pt idx="24">
                  <c:v>-0.59999999999999842</c:v>
                </c:pt>
                <c:pt idx="25">
                  <c:v>-0.49999999999999845</c:v>
                </c:pt>
                <c:pt idx="26">
                  <c:v>-0.39999999999999847</c:v>
                </c:pt>
                <c:pt idx="27">
                  <c:v>-0.29999999999999849</c:v>
                </c:pt>
                <c:pt idx="28">
                  <c:v>-0.19999999999999848</c:v>
                </c:pt>
                <c:pt idx="29">
                  <c:v>-9.9999999999998479E-2</c:v>
                </c:pt>
                <c:pt idx="30">
                  <c:v>0</c:v>
                </c:pt>
                <c:pt idx="31">
                  <c:v>0.1</c:v>
                </c:pt>
                <c:pt idx="32">
                  <c:v>0.2</c:v>
                </c:pt>
                <c:pt idx="33">
                  <c:v>0.30000000000000004</c:v>
                </c:pt>
                <c:pt idx="34">
                  <c:v>0.4</c:v>
                </c:pt>
                <c:pt idx="35">
                  <c:v>0.5</c:v>
                </c:pt>
                <c:pt idx="36">
                  <c:v>0.6</c:v>
                </c:pt>
                <c:pt idx="37">
                  <c:v>0.7</c:v>
                </c:pt>
                <c:pt idx="38">
                  <c:v>0.79999999999999993</c:v>
                </c:pt>
                <c:pt idx="39">
                  <c:v>0.89999999999999991</c:v>
                </c:pt>
                <c:pt idx="40">
                  <c:v>0.99999999999999989</c:v>
                </c:pt>
                <c:pt idx="41">
                  <c:v>1.0999999999999999</c:v>
                </c:pt>
                <c:pt idx="42">
                  <c:v>1.2</c:v>
                </c:pt>
                <c:pt idx="43">
                  <c:v>1.3</c:v>
                </c:pt>
                <c:pt idx="44">
                  <c:v>1.4000000000000001</c:v>
                </c:pt>
                <c:pt idx="45">
                  <c:v>1.5000000000000002</c:v>
                </c:pt>
                <c:pt idx="46">
                  <c:v>1.6000000000000003</c:v>
                </c:pt>
                <c:pt idx="47">
                  <c:v>1.7000000000000004</c:v>
                </c:pt>
                <c:pt idx="48">
                  <c:v>1.8000000000000005</c:v>
                </c:pt>
                <c:pt idx="49">
                  <c:v>1.9000000000000006</c:v>
                </c:pt>
                <c:pt idx="50">
                  <c:v>2.0000000000000004</c:v>
                </c:pt>
                <c:pt idx="51">
                  <c:v>2.1000000000000005</c:v>
                </c:pt>
                <c:pt idx="52">
                  <c:v>2.2000000000000006</c:v>
                </c:pt>
                <c:pt idx="53">
                  <c:v>2.3000000000000007</c:v>
                </c:pt>
                <c:pt idx="54">
                  <c:v>2.4000000000000008</c:v>
                </c:pt>
                <c:pt idx="55">
                  <c:v>2.5000000000000009</c:v>
                </c:pt>
                <c:pt idx="56">
                  <c:v>2.600000000000001</c:v>
                </c:pt>
                <c:pt idx="57">
                  <c:v>2.7000000000000011</c:v>
                </c:pt>
                <c:pt idx="58">
                  <c:v>2.8000000000000012</c:v>
                </c:pt>
                <c:pt idx="59">
                  <c:v>2.9000000000000012</c:v>
                </c:pt>
                <c:pt idx="60">
                  <c:v>3.0000000000000013</c:v>
                </c:pt>
              </c:numCache>
            </c:numRef>
          </c:xVal>
          <c:yVal>
            <c:numRef>
              <c:f>Sheet2!$B$2:$B$62</c:f>
              <c:numCache>
                <c:formatCode>General</c:formatCode>
                <c:ptCount val="61"/>
                <c:pt idx="0">
                  <c:v>4.7425873177566781E-2</c:v>
                </c:pt>
                <c:pt idx="1">
                  <c:v>5.2153563078417738E-2</c:v>
                </c:pt>
                <c:pt idx="2">
                  <c:v>5.7324175898868755E-2</c:v>
                </c:pt>
                <c:pt idx="3">
                  <c:v>6.2973356056996513E-2</c:v>
                </c:pt>
                <c:pt idx="4">
                  <c:v>6.9138420343346843E-2</c:v>
                </c:pt>
                <c:pt idx="5">
                  <c:v>7.5858180021243587E-2</c:v>
                </c:pt>
                <c:pt idx="6">
                  <c:v>8.3172696493922407E-2</c:v>
                </c:pt>
                <c:pt idx="7">
                  <c:v>9.1122961014856188E-2</c:v>
                </c:pt>
                <c:pt idx="8">
                  <c:v>9.9750489119685204E-2</c:v>
                </c:pt>
                <c:pt idx="9">
                  <c:v>0.10909682119561302</c:v>
                </c:pt>
                <c:pt idx="10">
                  <c:v>0.11920292202211766</c:v>
                </c:pt>
                <c:pt idx="11">
                  <c:v>0.13010847436299797</c:v>
                </c:pt>
                <c:pt idx="12">
                  <c:v>0.14185106490048793</c:v>
                </c:pt>
                <c:pt idx="13">
                  <c:v>0.15446526508353484</c:v>
                </c:pt>
                <c:pt idx="14">
                  <c:v>0.16798161486607568</c:v>
                </c:pt>
                <c:pt idx="15">
                  <c:v>0.18242552380635652</c:v>
                </c:pt>
                <c:pt idx="16">
                  <c:v>0.19781611144141847</c:v>
                </c:pt>
                <c:pt idx="17">
                  <c:v>0.21416501695744161</c:v>
                </c:pt>
                <c:pt idx="18">
                  <c:v>0.23147521650098266</c:v>
                </c:pt>
                <c:pt idx="19">
                  <c:v>0.24973989440488267</c:v>
                </c:pt>
                <c:pt idx="20">
                  <c:v>0.26894142136999544</c:v>
                </c:pt>
                <c:pt idx="21">
                  <c:v>0.28905049737499638</c:v>
                </c:pt>
                <c:pt idx="22">
                  <c:v>0.31002551887238794</c:v>
                </c:pt>
                <c:pt idx="23">
                  <c:v>0.33181222783183423</c:v>
                </c:pt>
                <c:pt idx="24">
                  <c:v>0.35434369377420494</c:v>
                </c:pt>
                <c:pt idx="25">
                  <c:v>0.3775406687981458</c:v>
                </c:pt>
                <c:pt idx="26">
                  <c:v>0.40131233988754833</c:v>
                </c:pt>
                <c:pt idx="27">
                  <c:v>0.42555748318834141</c:v>
                </c:pt>
                <c:pt idx="28">
                  <c:v>0.45016600268752249</c:v>
                </c:pt>
                <c:pt idx="29">
                  <c:v>0.47502081252106038</c:v>
                </c:pt>
                <c:pt idx="30">
                  <c:v>0.5</c:v>
                </c:pt>
                <c:pt idx="31">
                  <c:v>0.52497918747894001</c:v>
                </c:pt>
                <c:pt idx="32">
                  <c:v>0.54983399731247795</c:v>
                </c:pt>
                <c:pt idx="33">
                  <c:v>0.57444251681165903</c:v>
                </c:pt>
                <c:pt idx="34">
                  <c:v>0.598687660112452</c:v>
                </c:pt>
                <c:pt idx="35">
                  <c:v>0.62245933120185459</c:v>
                </c:pt>
                <c:pt idx="36">
                  <c:v>0.6456563062257954</c:v>
                </c:pt>
                <c:pt idx="37">
                  <c:v>0.66818777216816616</c:v>
                </c:pt>
                <c:pt idx="38">
                  <c:v>0.6899744811276125</c:v>
                </c:pt>
                <c:pt idx="39">
                  <c:v>0.71094950262500389</c:v>
                </c:pt>
                <c:pt idx="40">
                  <c:v>0.7310585786300049</c:v>
                </c:pt>
                <c:pt idx="41">
                  <c:v>0.75026010559511769</c:v>
                </c:pt>
                <c:pt idx="42">
                  <c:v>0.76852478349901754</c:v>
                </c:pt>
                <c:pt idx="43">
                  <c:v>0.78583498304255861</c:v>
                </c:pt>
                <c:pt idx="44">
                  <c:v>0.8021838885585818</c:v>
                </c:pt>
                <c:pt idx="45">
                  <c:v>0.81757447619364365</c:v>
                </c:pt>
                <c:pt idx="46">
                  <c:v>0.83201838513392457</c:v>
                </c:pt>
                <c:pt idx="47">
                  <c:v>0.84553473491646547</c:v>
                </c:pt>
                <c:pt idx="48">
                  <c:v>0.85814893509951229</c:v>
                </c:pt>
                <c:pt idx="49">
                  <c:v>0.86989152563700234</c:v>
                </c:pt>
                <c:pt idx="50">
                  <c:v>0.88079707797788254</c:v>
                </c:pt>
                <c:pt idx="51">
                  <c:v>0.89090317880438707</c:v>
                </c:pt>
                <c:pt idx="52">
                  <c:v>0.9002495108803148</c:v>
                </c:pt>
                <c:pt idx="53">
                  <c:v>0.90887703898514394</c:v>
                </c:pt>
                <c:pt idx="54">
                  <c:v>0.91682730350607766</c:v>
                </c:pt>
                <c:pt idx="55">
                  <c:v>0.92414181997875655</c:v>
                </c:pt>
                <c:pt idx="56">
                  <c:v>0.93086157965665328</c:v>
                </c:pt>
                <c:pt idx="57">
                  <c:v>0.9370266439430035</c:v>
                </c:pt>
                <c:pt idx="58">
                  <c:v>0.94267582410113127</c:v>
                </c:pt>
                <c:pt idx="59">
                  <c:v>0.94784643692158232</c:v>
                </c:pt>
                <c:pt idx="60">
                  <c:v>0.95257412682243336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163776"/>
        <c:axId val="121165696"/>
      </c:scatterChart>
      <c:valAx>
        <c:axId val="12116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1165696"/>
        <c:crosses val="autoZero"/>
        <c:crossBetween val="midCat"/>
      </c:valAx>
      <c:valAx>
        <c:axId val="12116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1637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Sheet1!$A$1:$A$11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  <c:pt idx="4">
                  <c:v>18</c:v>
                </c:pt>
                <c:pt idx="5">
                  <c:v>16</c:v>
                </c:pt>
                <c:pt idx="6">
                  <c:v>13</c:v>
                </c:pt>
                <c:pt idx="7">
                  <c:v>8</c:v>
                </c:pt>
                <c:pt idx="8">
                  <c:v>6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35456"/>
        <c:axId val="93237248"/>
      </c:barChart>
      <c:catAx>
        <c:axId val="93235456"/>
        <c:scaling>
          <c:orientation val="minMax"/>
        </c:scaling>
        <c:delete val="0"/>
        <c:axPos val="b"/>
        <c:majorTickMark val="out"/>
        <c:minorTickMark val="none"/>
        <c:tickLblPos val="nextTo"/>
        <c:crossAx val="93237248"/>
        <c:crosses val="autoZero"/>
        <c:auto val="1"/>
        <c:lblAlgn val="ctr"/>
        <c:lblOffset val="100"/>
        <c:noMultiLvlLbl val="0"/>
      </c:catAx>
      <c:valAx>
        <c:axId val="9323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235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Sheet1!$C$1:$C$11</c:f>
              <c:numCache>
                <c:formatCode>General</c:formatCode>
                <c:ptCount val="11"/>
                <c:pt idx="0">
                  <c:v>9</c:v>
                </c:pt>
                <c:pt idx="1">
                  <c:v>12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60800"/>
        <c:axId val="93311744"/>
      </c:barChart>
      <c:catAx>
        <c:axId val="93260800"/>
        <c:scaling>
          <c:orientation val="minMax"/>
        </c:scaling>
        <c:delete val="0"/>
        <c:axPos val="b"/>
        <c:majorTickMark val="out"/>
        <c:minorTickMark val="none"/>
        <c:tickLblPos val="nextTo"/>
        <c:crossAx val="93311744"/>
        <c:crosses val="autoZero"/>
        <c:auto val="1"/>
        <c:lblAlgn val="ctr"/>
        <c:lblOffset val="100"/>
        <c:noMultiLvlLbl val="0"/>
      </c:catAx>
      <c:valAx>
        <c:axId val="9331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260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239000" cy="4485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239000" cy="4485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br>
              <a:rPr lang="en-US" dirty="0" smtClean="0"/>
            </a:br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October </a:t>
            </a:r>
            <a:r>
              <a:rPr lang="en-US" smtClean="0"/>
              <a:t>23,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2592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regression is to determine which features, in which combination, can predict the label’s value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62127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most classic form of regression is linear regression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4710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most classic form of regression is linear regression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Numhints</a:t>
            </a:r>
            <a:r>
              <a:rPr lang="en-GB" dirty="0" smtClean="0"/>
              <a:t> = 0.12*</a:t>
            </a:r>
            <a:r>
              <a:rPr lang="en-GB" dirty="0" err="1" smtClean="0"/>
              <a:t>Pknow</a:t>
            </a:r>
            <a:r>
              <a:rPr lang="en-GB" dirty="0" smtClean="0"/>
              <a:t> + 0.932*Time – </a:t>
            </a:r>
            <a:br>
              <a:rPr lang="en-GB" dirty="0" smtClean="0"/>
            </a:br>
            <a:r>
              <a:rPr lang="en-GB" dirty="0" smtClean="0"/>
              <a:t>		      0.11*</a:t>
            </a:r>
            <a:r>
              <a:rPr lang="en-GB" dirty="0" err="1" smtClean="0"/>
              <a:t>Totalactions</a:t>
            </a:r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6059488"/>
            <a:ext cx="899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385988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Linear regression only fits linear functions (except when you apply transforms to the input variables, which most statistics and data mining packages can do for you…)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11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</a:p>
          <a:p>
            <a:r>
              <a:rPr lang="en-US" dirty="0"/>
              <a:t>Y = </a:t>
            </a:r>
            <a:r>
              <a:rPr lang="en-US" dirty="0" smtClean="0"/>
              <a:t>X</a:t>
            </a:r>
            <a:r>
              <a:rPr lang="en-US" baseline="30000" dirty="0" smtClean="0"/>
              <a:t>3</a:t>
            </a:r>
          </a:p>
          <a:p>
            <a:r>
              <a:rPr lang="en-US" dirty="0"/>
              <a:t>Y = </a:t>
            </a:r>
            <a:r>
              <a:rPr lang="en-US" dirty="0" err="1" smtClean="0"/>
              <a:t>sqrt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Y = 1/x</a:t>
            </a:r>
          </a:p>
          <a:p>
            <a:r>
              <a:rPr lang="en-US" dirty="0" smtClean="0"/>
              <a:t>Y = sin X</a:t>
            </a:r>
          </a:p>
          <a:p>
            <a:r>
              <a:rPr lang="en-US" dirty="0" smtClean="0"/>
              <a:t>Y = </a:t>
            </a:r>
            <a:r>
              <a:rPr lang="en-US" dirty="0" err="1" smtClean="0"/>
              <a:t>ln</a:t>
            </a:r>
            <a:r>
              <a:rPr lang="en-US" dirty="0" smtClean="0"/>
              <a:t> 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89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dirty="0" smtClean="0"/>
              <a:t>However…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blazing fast</a:t>
            </a:r>
          </a:p>
          <a:p>
            <a:endParaRPr lang="en-GB" dirty="0" smtClean="0"/>
          </a:p>
          <a:p>
            <a:r>
              <a:rPr lang="en-GB" dirty="0" smtClean="0"/>
              <a:t>It is often more accurate than more complex models, particularly once you cross-validate</a:t>
            </a:r>
          </a:p>
          <a:p>
            <a:pPr lvl="1"/>
            <a:r>
              <a:rPr lang="en-GB" dirty="0" err="1" smtClean="0"/>
              <a:t>Caruana</a:t>
            </a:r>
            <a:r>
              <a:rPr lang="en-GB" dirty="0" smtClean="0"/>
              <a:t> &amp; </a:t>
            </a:r>
            <a:r>
              <a:rPr lang="en-GB" dirty="0" err="1" smtClean="0"/>
              <a:t>Niculescu-Mizil</a:t>
            </a:r>
            <a:r>
              <a:rPr lang="en-GB" dirty="0" smtClean="0"/>
              <a:t> (2006)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feasible to understand your model</a:t>
            </a:r>
            <a:br>
              <a:rPr lang="en-GB" dirty="0" smtClean="0"/>
            </a:br>
            <a:r>
              <a:rPr lang="en-GB" dirty="0" smtClean="0"/>
              <a:t>(with the caveat that the second feature in your model is in the context of the first feature, and so on)</a:t>
            </a:r>
          </a:p>
        </p:txBody>
      </p:sp>
    </p:spTree>
    <p:extLst>
      <p:ext uri="{BB962C8B-B14F-4D97-AF65-F5344CB8AC3E}">
        <p14:creationId xmlns:p14="http://schemas.microsoft.com/office/powerpoint/2010/main" val="205451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study a classic example</a:t>
            </a:r>
          </a:p>
        </p:txBody>
      </p:sp>
    </p:spTree>
    <p:extLst>
      <p:ext uri="{BB962C8B-B14F-4D97-AF65-F5344CB8AC3E}">
        <p14:creationId xmlns:p14="http://schemas.microsoft.com/office/powerpoint/2010/main" val="427207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study a classic example</a:t>
            </a:r>
          </a:p>
          <a:p>
            <a:endParaRPr lang="en-US" dirty="0" smtClean="0"/>
          </a:p>
          <a:p>
            <a:r>
              <a:rPr lang="en-US" dirty="0" smtClean="0"/>
              <a:t>Drinking too much prune </a:t>
            </a:r>
            <a:r>
              <a:rPr lang="en-US" dirty="0" err="1" smtClean="0"/>
              <a:t>nog</a:t>
            </a:r>
            <a:r>
              <a:rPr lang="en-US" dirty="0" smtClean="0"/>
              <a:t> at a party, and having to make an emergency trip to the Little Researcher’s Room</a:t>
            </a:r>
          </a:p>
        </p:txBody>
      </p:sp>
    </p:spTree>
    <p:extLst>
      <p:ext uri="{BB962C8B-B14F-4D97-AF65-F5344CB8AC3E}">
        <p14:creationId xmlns:p14="http://schemas.microsoft.com/office/powerpoint/2010/main" val="32846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239000" cy="448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031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Special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Prediction Modeling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239000" cy="448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2438400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people are </a:t>
            </a:r>
            <a:r>
              <a:rPr lang="en-US" dirty="0" err="1" smtClean="0"/>
              <a:t>resistent</a:t>
            </a:r>
            <a:r>
              <a:rPr lang="en-US" dirty="0" smtClean="0"/>
              <a:t> to the </a:t>
            </a:r>
            <a:r>
              <a:rPr lang="en-US" dirty="0" err="1" smtClean="0"/>
              <a:t>deletrious</a:t>
            </a:r>
            <a:r>
              <a:rPr lang="en-US" dirty="0" smtClean="0"/>
              <a:t> effects of prunes and can safely enjoy high quantities of prune </a:t>
            </a:r>
            <a:r>
              <a:rPr lang="en-US" dirty="0" err="1" smtClean="0"/>
              <a:t>nog</a:t>
            </a:r>
            <a:r>
              <a:rPr lang="en-US" dirty="0" smtClean="0"/>
              <a:t>!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>
            <a:off x="7239000" y="2819401"/>
            <a:ext cx="381000" cy="10501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67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of “emergency”=</a:t>
            </a:r>
            <a:br>
              <a:rPr lang="en-US" dirty="0" smtClean="0"/>
            </a:br>
            <a:r>
              <a:rPr lang="en-US" dirty="0" smtClean="0"/>
              <a:t>	0.25 * # Drinks of </a:t>
            </a:r>
            <a:r>
              <a:rPr lang="en-US" dirty="0" err="1" smtClean="0"/>
              <a:t>nog</a:t>
            </a:r>
            <a:r>
              <a:rPr lang="en-US" dirty="0" smtClean="0"/>
              <a:t> last 3 hours</a:t>
            </a:r>
            <a:br>
              <a:rPr lang="en-US" dirty="0" smtClean="0"/>
            </a:br>
            <a:r>
              <a:rPr lang="en-US" dirty="0" smtClean="0"/>
              <a:t>	- 0.018 *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But does that actually mean that </a:t>
            </a:r>
            <a:br>
              <a:rPr lang="en-US" dirty="0" smtClean="0"/>
            </a:br>
            <a:r>
              <a:rPr lang="en-US" dirty="0" smtClean="0"/>
              <a:t>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  <a:r>
              <a:rPr lang="en-US" dirty="0" smtClean="0"/>
              <a:t> is associated with less “emergencies”?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17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Probability of “emergency”=</a:t>
            </a:r>
            <a:br>
              <a:rPr lang="en-US" dirty="0" smtClean="0"/>
            </a:br>
            <a:r>
              <a:rPr lang="en-US" dirty="0" smtClean="0"/>
              <a:t>	0.25 * # Drinks of </a:t>
            </a:r>
            <a:r>
              <a:rPr lang="en-US" dirty="0" err="1" smtClean="0"/>
              <a:t>nog</a:t>
            </a:r>
            <a:r>
              <a:rPr lang="en-US" dirty="0" smtClean="0"/>
              <a:t> last 3 hours</a:t>
            </a:r>
            <a:br>
              <a:rPr lang="en-US" dirty="0" smtClean="0"/>
            </a:br>
            <a:r>
              <a:rPr lang="en-US" dirty="0" smtClean="0"/>
              <a:t>	- 0.018 *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But does that actually mean that </a:t>
            </a:r>
            <a:br>
              <a:rPr lang="en-US" dirty="0" smtClean="0"/>
            </a:br>
            <a:r>
              <a:rPr lang="en-US" dirty="0" smtClean="0"/>
              <a:t>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  <a:r>
              <a:rPr lang="en-US" dirty="0" smtClean="0"/>
              <a:t> is associated with less “emergencies”?</a:t>
            </a:r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06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 </a:t>
            </a:r>
            <a:r>
              <a:rPr lang="en-US" dirty="0" smtClean="0"/>
              <a:t>is actually positively correlated with emergencies!</a:t>
            </a:r>
          </a:p>
          <a:p>
            <a:pPr lvl="1"/>
            <a:r>
              <a:rPr lang="en-US" dirty="0" smtClean="0"/>
              <a:t>r=0.59</a:t>
            </a:r>
          </a:p>
          <a:p>
            <a:endParaRPr lang="en-US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447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648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relationship is only in the negative direction when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 is already in the model…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447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979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be careful when interpreting linear regression models (or almost any other type of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91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05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72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 Trees </a:t>
            </a:r>
            <a:br>
              <a:rPr lang="en-US" dirty="0" smtClean="0"/>
            </a:br>
            <a:r>
              <a:rPr lang="en-US" dirty="0" smtClean="0"/>
              <a:t>(non-linear; </a:t>
            </a:r>
            <a:r>
              <a:rPr lang="en-US" dirty="0" err="1" smtClean="0"/>
              <a:t>RepTree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X&gt;3</a:t>
            </a:r>
          </a:p>
          <a:p>
            <a:pPr lvl="1"/>
            <a:r>
              <a:rPr lang="en-US" dirty="0" smtClean="0"/>
              <a:t>Y = 2</a:t>
            </a:r>
          </a:p>
          <a:p>
            <a:pPr lvl="1"/>
            <a:r>
              <a:rPr lang="en-US" dirty="0" smtClean="0"/>
              <a:t>else If X&lt;-7</a:t>
            </a:r>
          </a:p>
          <a:p>
            <a:pPr lvl="2"/>
            <a:r>
              <a:rPr lang="en-US" dirty="0" smtClean="0"/>
              <a:t>Y = 4</a:t>
            </a:r>
          </a:p>
          <a:p>
            <a:pPr lvl="2"/>
            <a:r>
              <a:rPr lang="en-US" dirty="0" smtClean="0"/>
              <a:t>Else Y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39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Regression Trees </a:t>
            </a:r>
            <a:br>
              <a:rPr lang="en-US" dirty="0" smtClean="0"/>
            </a:br>
            <a:r>
              <a:rPr lang="en-US" dirty="0" smtClean="0"/>
              <a:t>(linear; M5’)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X&gt;3</a:t>
            </a:r>
          </a:p>
          <a:p>
            <a:pPr lvl="1"/>
            <a:r>
              <a:rPr lang="en-US" dirty="0" smtClean="0"/>
              <a:t>Y = 2A + 3B</a:t>
            </a:r>
          </a:p>
          <a:p>
            <a:pPr lvl="1"/>
            <a:r>
              <a:rPr lang="en-US" dirty="0" smtClean="0"/>
              <a:t>else If X&lt; -7</a:t>
            </a:r>
          </a:p>
          <a:p>
            <a:pPr lvl="2"/>
            <a:r>
              <a:rPr lang="en-US" dirty="0" smtClean="0"/>
              <a:t>Y = 2A – 3B</a:t>
            </a:r>
          </a:p>
          <a:p>
            <a:pPr lvl="2"/>
            <a:r>
              <a:rPr lang="en-US" dirty="0" smtClean="0"/>
              <a:t>Else Y = 2A + 0.5B +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EDM method</a:t>
            </a:r>
            <a:br>
              <a:rPr lang="en-US" dirty="0" smtClean="0"/>
            </a:br>
            <a:r>
              <a:rPr lang="en-US" dirty="0" smtClean="0"/>
              <a:t>(Baker &amp; Siemens, in press)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Prediction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Latent Knowledge Estimation</a:t>
            </a:r>
          </a:p>
          <a:p>
            <a:r>
              <a:rPr lang="en-US" dirty="0" smtClean="0"/>
              <a:t>Structure Discovery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Factor Analysis</a:t>
            </a:r>
          </a:p>
          <a:p>
            <a:pPr lvl="1"/>
            <a:r>
              <a:rPr lang="en-US" dirty="0" smtClean="0"/>
              <a:t>Domain Structure Discovery</a:t>
            </a:r>
          </a:p>
          <a:p>
            <a:pPr lvl="1"/>
            <a:r>
              <a:rPr lang="en-US" dirty="0" smtClean="0"/>
              <a:t>Network Analysis</a:t>
            </a:r>
          </a:p>
          <a:p>
            <a:r>
              <a:rPr lang="en-US" dirty="0" smtClean="0"/>
              <a:t>Relationship mining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Correlation mining</a:t>
            </a:r>
          </a:p>
          <a:p>
            <a:pPr lvl="1"/>
            <a:r>
              <a:rPr lang="en-US" dirty="0" smtClean="0"/>
              <a:t>Sequential pattern mining</a:t>
            </a:r>
          </a:p>
          <a:p>
            <a:pPr lvl="1"/>
            <a:r>
              <a:rPr lang="en-US" dirty="0" smtClean="0"/>
              <a:t>Causal data mining</a:t>
            </a:r>
          </a:p>
          <a:p>
            <a:r>
              <a:rPr lang="en-US" dirty="0" smtClean="0"/>
              <a:t>Distillation of data for human judgment</a:t>
            </a:r>
          </a:p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63488"/>
            <a:ext cx="2133599" cy="15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0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 Linear Regression Tree to </a:t>
            </a:r>
            <a:br>
              <a:rPr lang="en-US" dirty="0" smtClean="0"/>
            </a:br>
            <a:r>
              <a:rPr lang="en-US" dirty="0" smtClean="0"/>
              <a:t>Predict Emergencies</a:t>
            </a:r>
            <a:endParaRPr lang="en-US" dirty="0"/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599"/>
            <a:ext cx="7696200" cy="46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0588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Selection in </a:t>
            </a:r>
            <a:br>
              <a:rPr lang="en-US" dirty="0"/>
            </a:br>
            <a:r>
              <a:rPr lang="en-US" dirty="0"/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– simplest model</a:t>
            </a:r>
          </a:p>
          <a:p>
            <a:r>
              <a:rPr lang="en-US" dirty="0" smtClean="0"/>
              <a:t>M5’ – in between (fits an M5’ tree, then uses features that were used in that tree)</a:t>
            </a:r>
          </a:p>
          <a:p>
            <a:r>
              <a:rPr lang="en-US" dirty="0" smtClean="0"/>
              <a:t>None – most complex model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94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called Forward Selection</a:t>
            </a:r>
          </a:p>
          <a:p>
            <a:pPr lvl="1"/>
            <a:r>
              <a:rPr lang="en-US" dirty="0" smtClean="0"/>
              <a:t>Even simpler than Stepwise Regression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empty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remaining feature best predicts the data when added to current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improvement to model is over threshold (in terms of SSR or statistical significance)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Add feature to model, and go to step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Else Quit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88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  <a:p>
            <a:pPr lvl="1"/>
            <a:r>
              <a:rPr lang="en-US" dirty="0" smtClean="0"/>
              <a:t>Conducts dimensionality reduction on data space and then fits </a:t>
            </a:r>
            <a:r>
              <a:rPr lang="en-US" dirty="0" err="1" smtClean="0"/>
              <a:t>hyperplane</a:t>
            </a:r>
            <a:r>
              <a:rPr lang="en-US" dirty="0" smtClean="0"/>
              <a:t> which splits classes </a:t>
            </a:r>
          </a:p>
          <a:p>
            <a:pPr lvl="1"/>
            <a:r>
              <a:rPr lang="en-US" dirty="0" smtClean="0"/>
              <a:t>Creates very sophisticated models</a:t>
            </a:r>
          </a:p>
          <a:p>
            <a:pPr lvl="1"/>
            <a:r>
              <a:rPr lang="en-US" dirty="0" smtClean="0"/>
              <a:t>Great for text mining</a:t>
            </a:r>
          </a:p>
          <a:p>
            <a:pPr lvl="1"/>
            <a:r>
              <a:rPr lang="en-US" dirty="0" smtClean="0"/>
              <a:t>Great for sensor data</a:t>
            </a:r>
          </a:p>
          <a:p>
            <a:pPr lvl="1"/>
            <a:r>
              <a:rPr lang="en-US" dirty="0" smtClean="0"/>
              <a:t>Usually pretty lousy for educational log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7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Algorithms</a:t>
            </a:r>
          </a:p>
          <a:p>
            <a:pPr lvl="1"/>
            <a:r>
              <a:rPr lang="en-US" dirty="0" smtClean="0"/>
              <a:t>Uses mutation, combination, and natural selection to search space of possible models</a:t>
            </a:r>
          </a:p>
          <a:p>
            <a:pPr lvl="1"/>
            <a:r>
              <a:rPr lang="en-US" dirty="0" smtClean="0"/>
              <a:t>Obtains a different answer every time (usually)</a:t>
            </a:r>
          </a:p>
          <a:p>
            <a:pPr lvl="1"/>
            <a:r>
              <a:rPr lang="en-US" dirty="0" smtClean="0"/>
              <a:t>Seems really awesome</a:t>
            </a:r>
          </a:p>
          <a:p>
            <a:pPr lvl="1"/>
            <a:r>
              <a:rPr lang="en-US" dirty="0" smtClean="0"/>
              <a:t>Usually doesn’t produce the best answer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875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Composes extremely complex relationships through combining “</a:t>
            </a:r>
            <a:r>
              <a:rPr lang="en-US" dirty="0" err="1" smtClean="0"/>
              <a:t>perceptrons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Usually over-fits for educational log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590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Vector Machines and Neural Networks are </a:t>
            </a:r>
            <a:r>
              <a:rPr lang="en-US" b="1" i="1" dirty="0" smtClean="0"/>
              <a:t>great </a:t>
            </a:r>
            <a:r>
              <a:rPr lang="en-US" dirty="0" smtClean="0"/>
              <a:t>for some problems</a:t>
            </a:r>
          </a:p>
          <a:p>
            <a:endParaRPr lang="en-US" dirty="0"/>
          </a:p>
          <a:p>
            <a:r>
              <a:rPr lang="en-US" dirty="0" smtClean="0"/>
              <a:t>I just haven’t seen them be the best solution for educational log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66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difficulty of interpreting Neural Networks is so well known, that they put up a sign about it on the Belt Parkway in Brooklyn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59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16fuhgeddaboud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40080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5373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Other specialized </a:t>
            </a:r>
            <a:r>
              <a:rPr lang="en-GB" dirty="0" err="1" smtClean="0"/>
              <a:t>regressors</a:t>
            </a:r>
            <a:endParaRPr lang="en-US" dirty="0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Poisson Regression</a:t>
            </a:r>
          </a:p>
          <a:p>
            <a:pPr eaLnBrk="1" hangingPunct="1"/>
            <a:r>
              <a:rPr lang="en-GB" dirty="0" smtClean="0"/>
              <a:t>LOESS Regression (“Locally weighted scatterplot smoothing”)</a:t>
            </a:r>
          </a:p>
          <a:p>
            <a:pPr eaLnBrk="1" hangingPunct="1"/>
            <a:r>
              <a:rPr lang="en-GB" dirty="0" smtClean="0"/>
              <a:t>Regularization-based Regression</a:t>
            </a:r>
            <a:br>
              <a:rPr lang="en-GB" dirty="0" smtClean="0"/>
            </a:br>
            <a:r>
              <a:rPr lang="en-GB" dirty="0" smtClean="0"/>
              <a:t>(forces parameters towards zero)</a:t>
            </a:r>
          </a:p>
          <a:p>
            <a:pPr lvl="1"/>
            <a:r>
              <a:rPr lang="en-GB" dirty="0" smtClean="0"/>
              <a:t>Lasso Regression (“Least absolute shrinkage and selection operator”)</a:t>
            </a:r>
          </a:p>
          <a:p>
            <a:pPr lvl="1"/>
            <a:r>
              <a:rPr lang="en-GB" dirty="0" smtClean="0"/>
              <a:t>Ridge Regression</a:t>
            </a:r>
          </a:p>
        </p:txBody>
      </p:sp>
    </p:spTree>
    <p:extLst>
      <p:ext uri="{BB962C8B-B14F-4D97-AF65-F5344CB8AC3E}">
        <p14:creationId xmlns:p14="http://schemas.microsoft.com/office/powerpoint/2010/main" val="115259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Necessarily a quick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better review of prediction modeling</a:t>
            </a:r>
          </a:p>
          <a:p>
            <a:endParaRPr lang="en-US" dirty="0"/>
          </a:p>
          <a:p>
            <a:r>
              <a:rPr lang="en-US" dirty="0" smtClean="0"/>
              <a:t>Core Methods in Educational Data Mining</a:t>
            </a:r>
          </a:p>
          <a:p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862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>How can you tell if </a:t>
            </a:r>
            <a:br>
              <a:rPr lang="en-GB" sz="4000" dirty="0" smtClean="0"/>
            </a:br>
            <a:r>
              <a:rPr lang="en-GB" sz="4000" dirty="0" smtClean="0"/>
              <a:t>a regression model is any good?</a:t>
            </a:r>
            <a:endParaRPr lang="en-US" sz="4000" dirty="0" smtClean="0"/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49521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How can you tell if </a:t>
            </a:r>
            <a:br>
              <a:rPr lang="en-GB" sz="4000" dirty="0" smtClean="0"/>
            </a:br>
            <a:r>
              <a:rPr lang="en-GB" sz="4000" dirty="0" smtClean="0"/>
              <a:t>a regression model is any good?</a:t>
            </a:r>
            <a:endParaRPr lang="en-US" sz="4000" dirty="0" smtClean="0"/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Correlation/r</a:t>
            </a:r>
            <a:r>
              <a:rPr lang="en-GB" baseline="30000" dirty="0" smtClean="0"/>
              <a:t>2</a:t>
            </a:r>
            <a:endParaRPr lang="en-GB" dirty="0"/>
          </a:p>
          <a:p>
            <a:pPr eaLnBrk="1" hangingPunct="1"/>
            <a:r>
              <a:rPr lang="en-GB" dirty="0" smtClean="0"/>
              <a:t>RMSE/MAD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 smtClean="0"/>
              <a:t>What are the advantages/disadvantages of each?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9414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right</a:t>
            </a:r>
          </a:p>
          <a:p>
            <a:r>
              <a:rPr lang="en-US" dirty="0">
                <a:latin typeface="Calibri" pitchFamily="34" charset="0"/>
              </a:rPr>
              <a:t>ENTERINGGIVEN	0.704		9		1		WRONG</a:t>
            </a:r>
          </a:p>
          <a:p>
            <a:r>
              <a:rPr lang="en-US" dirty="0">
                <a:latin typeface="Calibri" pitchFamily="34" charset="0"/>
              </a:rPr>
              <a:t>ENTERINGGIVEN	0.502		10		2		RIGHT	</a:t>
            </a:r>
          </a:p>
          <a:p>
            <a:r>
              <a:rPr lang="en-US" dirty="0">
                <a:latin typeface="Calibri" pitchFamily="34" charset="0"/>
              </a:rPr>
              <a:t>USEDIFFNUM	0.049		6		1		WRONG	</a:t>
            </a:r>
          </a:p>
          <a:p>
            <a:r>
              <a:rPr lang="en-US" dirty="0">
                <a:latin typeface="Calibri" pitchFamily="34" charset="0"/>
              </a:rPr>
              <a:t>ENTERINGGIVEN	0.967		7		3		RIGHT	</a:t>
            </a:r>
          </a:p>
          <a:p>
            <a:r>
              <a:rPr lang="en-US" dirty="0">
                <a:latin typeface="Calibri" pitchFamily="34" charset="0"/>
              </a:rPr>
              <a:t>REMOVECOEFF	0.792		16		1		WRONG	</a:t>
            </a:r>
          </a:p>
          <a:p>
            <a:r>
              <a:rPr lang="en-US" dirty="0">
                <a:latin typeface="Calibri" pitchFamily="34" charset="0"/>
              </a:rPr>
              <a:t>REMOVECOEFF	0.792		13		2		RIGHT	</a:t>
            </a:r>
          </a:p>
          <a:p>
            <a:r>
              <a:rPr lang="en-US" dirty="0">
                <a:latin typeface="Calibri" pitchFamily="34" charset="0"/>
              </a:rPr>
              <a:t>USEDIFFNUM	0.073		5		2		RIGHT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900887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a classifier is to determine which features, in which combination, can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ENTERINGGIVEN	0.704		9		1		WRONG</a:t>
            </a:r>
          </a:p>
          <a:p>
            <a:r>
              <a:rPr lang="en-US">
                <a:latin typeface="Calibri" pitchFamily="34" charset="0"/>
              </a:rPr>
              <a:t>ENTERINGGIVEN	0.502		10		2		RIGHT	</a:t>
            </a:r>
          </a:p>
          <a:p>
            <a:r>
              <a:rPr lang="en-US">
                <a:latin typeface="Calibri" pitchFamily="34" charset="0"/>
              </a:rPr>
              <a:t>USEDIFFNUM	0.049		6		1		WRONG	</a:t>
            </a:r>
          </a:p>
          <a:p>
            <a:r>
              <a:rPr lang="en-US">
                <a:latin typeface="Calibri" pitchFamily="34" charset="0"/>
              </a:rPr>
              <a:t>ENTERINGGIVEN	0.967		7		3		RIGHT	</a:t>
            </a:r>
          </a:p>
          <a:p>
            <a:r>
              <a:rPr lang="en-US">
                <a:latin typeface="Calibri" pitchFamily="34" charset="0"/>
              </a:rPr>
              <a:t>REMOVECOEFF	0.792		16		1		WRONG	</a:t>
            </a:r>
          </a:p>
          <a:p>
            <a:r>
              <a:rPr lang="en-US">
                <a:latin typeface="Calibri" pitchFamily="34" charset="0"/>
              </a:rPr>
              <a:t>REMOVECOEFF	0.792		13		2		RIGHT	</a:t>
            </a:r>
          </a:p>
          <a:p>
            <a:r>
              <a:rPr lang="en-US">
                <a:latin typeface="Calibri" pitchFamily="34" charset="0"/>
              </a:rPr>
              <a:t>USEDIFFNUM	0.073		5		2		RIGHT	</a:t>
            </a:r>
          </a:p>
          <a:p>
            <a:r>
              <a:rPr lang="en-US">
                <a:latin typeface="Calibri" pitchFamily="34" charset="0"/>
              </a:rPr>
              <a:t>….	</a:t>
            </a:r>
          </a:p>
          <a:p>
            <a:r>
              <a:rPr lang="en-US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63104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might find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Regression</a:t>
            </a:r>
          </a:p>
          <a:p>
            <a:r>
              <a:rPr lang="en-US" dirty="0" smtClean="0"/>
              <a:t>Logistic Regression</a:t>
            </a:r>
          </a:p>
          <a:p>
            <a:r>
              <a:rPr lang="en-US" dirty="0" smtClean="0"/>
              <a:t>J48/C4.5 Decision Trees</a:t>
            </a:r>
          </a:p>
          <a:p>
            <a:r>
              <a:rPr lang="en-US" dirty="0" err="1" smtClean="0"/>
              <a:t>JRip</a:t>
            </a:r>
            <a:r>
              <a:rPr lang="en-US" dirty="0" smtClean="0"/>
              <a:t> Decision Rules</a:t>
            </a:r>
          </a:p>
          <a:p>
            <a:r>
              <a:rPr lang="en-GB" dirty="0" smtClean="0"/>
              <a:t>K* Instance-Based Classifier</a:t>
            </a:r>
          </a:p>
          <a:p>
            <a:endParaRPr lang="en-GB" dirty="0"/>
          </a:p>
          <a:p>
            <a:r>
              <a:rPr lang="en-GB" dirty="0" smtClean="0"/>
              <a:t>There are many others!</a:t>
            </a:r>
          </a:p>
        </p:txBody>
      </p:sp>
    </p:spTree>
    <p:extLst>
      <p:ext uri="{BB962C8B-B14F-4D97-AF65-F5344CB8AC3E}">
        <p14:creationId xmlns:p14="http://schemas.microsoft.com/office/powerpoint/2010/main" val="1775388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48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Fits logistic function to data to find out the frequency/odds of a specific value of the dependent variable</a:t>
            </a:r>
          </a:p>
          <a:p>
            <a:r>
              <a:rPr lang="en-US" dirty="0" smtClean="0"/>
              <a:t>Given a specific set of values of predictor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307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 = a0 + a1v1 + a2v2 + a3v3 + a4v4…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176" y="2667000"/>
            <a:ext cx="594768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9104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769940"/>
              </p:ext>
            </p:extLst>
          </p:nvPr>
        </p:nvGraphicFramePr>
        <p:xfrm>
          <a:off x="3810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2640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Expectation Maximization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Pretty much what it says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is using a tutor right now.</a:t>
            </a:r>
            <a:br>
              <a:rPr lang="en-US" dirty="0" smtClean="0"/>
            </a:br>
            <a:r>
              <a:rPr lang="en-US" b="1" dirty="0" smtClean="0"/>
              <a:t>Is he gaming the system or not?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used the tutor for the last half hour.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How likely is it that she knows the skill in the next step?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completed three years of high school.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What will be her score on the college entrance exam?</a:t>
            </a:r>
          </a:p>
        </p:txBody>
      </p:sp>
    </p:spTree>
    <p:extLst>
      <p:ext uri="{BB962C8B-B14F-4D97-AF65-F5344CB8AC3E}">
        <p14:creationId xmlns:p14="http://schemas.microsoft.com/office/powerpoint/2010/main" val="3318370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Relatively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simple functional form, is a relatively conservative algorithm</a:t>
            </a:r>
          </a:p>
          <a:p>
            <a:pPr lvl="1"/>
            <a:r>
              <a:rPr lang="en-US" dirty="0" smtClean="0"/>
              <a:t>Less tendency to over-fit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624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where changes in value of predictor variables have predictable effects on probability of predictor variable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334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not particularly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given interaction effects through automated feature distillation</a:t>
            </a:r>
          </a:p>
          <a:p>
            <a:pPr lvl="1"/>
            <a:r>
              <a:rPr lang="en-US" dirty="0" err="1" smtClean="0"/>
              <a:t>RapidMiner</a:t>
            </a:r>
            <a:r>
              <a:rPr lang="en-US" dirty="0"/>
              <a:t> </a:t>
            </a:r>
            <a:r>
              <a:rPr lang="en-US" dirty="0" err="1" smtClean="0"/>
              <a:t>GenerateProducts</a:t>
            </a:r>
            <a:endParaRPr lang="en-US" dirty="0" smtClean="0"/>
          </a:p>
          <a:p>
            <a:r>
              <a:rPr lang="en-US" dirty="0" smtClean="0"/>
              <a:t>But is not particularly optimal for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20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288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Regression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Fits a linear regression function</a:t>
            </a:r>
          </a:p>
          <a:p>
            <a:pPr lvl="1"/>
            <a:r>
              <a:rPr lang="en-US" dirty="0" smtClean="0"/>
              <a:t>with an arbitrary cut-off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Selects parameters</a:t>
            </a:r>
          </a:p>
          <a:p>
            <a:pPr eaLnBrk="1" hangingPunct="1"/>
            <a:r>
              <a:rPr lang="en-US" dirty="0" smtClean="0"/>
              <a:t>Assigns a weight to each parameter</a:t>
            </a:r>
          </a:p>
          <a:p>
            <a:pPr eaLnBrk="1" hangingPunct="1"/>
            <a:r>
              <a:rPr lang="en-US" dirty="0" smtClean="0"/>
              <a:t>Computes a numerical value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Then all values below 0.5 are treated as 0, and all values &gt;= 0.5 are treated as 1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3141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Y= 0.5a + 0.7b – 0.2c + 0.4d + 0.3</a:t>
            </a:r>
          </a:p>
          <a:p>
            <a:pPr eaLnBrk="1" hangingPunct="1"/>
            <a:r>
              <a:rPr lang="en-US" dirty="0" smtClean="0"/>
              <a:t>Cut-off 0.5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8783"/>
              </p:ext>
            </p:extLst>
          </p:nvPr>
        </p:nvGraphicFramePr>
        <p:xfrm>
          <a:off x="304800" y="3200400"/>
          <a:ext cx="853440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2657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Iterative Gradient Descent</a:t>
            </a:r>
          </a:p>
          <a:p>
            <a:endParaRPr lang="en-US" dirty="0"/>
          </a:p>
          <a:p>
            <a:r>
              <a:rPr lang="en-US" dirty="0" smtClean="0"/>
              <a:t>This is a simple enough model that this approach actually works…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620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where relationships between predictor and predicted variables are relatively 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32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not particularly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given interaction effects through automated feature distillation</a:t>
            </a:r>
          </a:p>
          <a:p>
            <a:r>
              <a:rPr lang="en-US" dirty="0" smtClean="0"/>
              <a:t>But is not particularly optimal for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957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– simplest model</a:t>
            </a:r>
          </a:p>
          <a:p>
            <a:r>
              <a:rPr lang="en-US" dirty="0" smtClean="0"/>
              <a:t>M5’ – in between</a:t>
            </a:r>
          </a:p>
          <a:p>
            <a:r>
              <a:rPr lang="en-US" dirty="0" smtClean="0"/>
              <a:t>None – most complex model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 is something you want to predict (“the label”)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thing you want to predict is categorical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answer is one of a set of categories, not a number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CORRECT/WRONG (sometimes expressed as 0,1)</a:t>
            </a:r>
          </a:p>
          <a:p>
            <a:pPr lvl="2">
              <a:defRPr/>
            </a:pPr>
            <a:r>
              <a:rPr lang="en-US" dirty="0" smtClean="0"/>
              <a:t>This is what is used in Latent Knowledge Estimation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HELP REQUEST/WORKED EXAMPLE REQUEST/ATTEMPT TO SOLVE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DROP OUT/WON’T DROP OUT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SELECT PROBLEM A,B,C,D,E,F, or G</a:t>
            </a:r>
          </a:p>
        </p:txBody>
      </p:sp>
    </p:spTree>
    <p:extLst>
      <p:ext uri="{BB962C8B-B14F-4D97-AF65-F5344CB8AC3E}">
        <p14:creationId xmlns:p14="http://schemas.microsoft.com/office/powerpoint/2010/main" val="22803661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810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Decision Tree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1897" y="1723691"/>
            <a:ext cx="9906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PKNOW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5097" y="2790491"/>
            <a:ext cx="685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7297" y="2790491"/>
            <a:ext cx="16764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TOTALACTIONS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39297" y="4009691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7697" y="4009691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2297" y="4009691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6497" y="4009691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3529141" y="1832435"/>
            <a:ext cx="696912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rot="16200000" flipH="1">
            <a:off x="4957891" y="1622885"/>
            <a:ext cx="696912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rot="5400000">
            <a:off x="2538541" y="3280235"/>
            <a:ext cx="84931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1" idx="0"/>
          </p:cNvCxnSpPr>
          <p:nvPr/>
        </p:nvCxnSpPr>
        <p:spPr>
          <a:xfrm rot="16200000" flipH="1">
            <a:off x="3167191" y="3261185"/>
            <a:ext cx="84931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rot="5400000">
            <a:off x="5186491" y="3070685"/>
            <a:ext cx="849312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2" idx="0"/>
          </p:cNvCxnSpPr>
          <p:nvPr/>
        </p:nvCxnSpPr>
        <p:spPr>
          <a:xfrm rot="16200000" flipH="1">
            <a:off x="6158041" y="3127835"/>
            <a:ext cx="84931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382297" y="2180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&lt;0.5</a:t>
            </a:r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211097" y="2180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&gt;=0.5</a:t>
            </a:r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154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&lt;6s.</a:t>
            </a:r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5346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&gt;=6s.</a:t>
            </a:r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348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&lt;4</a:t>
            </a:r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5064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&gt;=4</a:t>
            </a:r>
            <a:endParaRPr lang="en-US"/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304800" y="6211888"/>
            <a:ext cx="861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34007081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</a:t>
            </a:r>
          </a:p>
          <a:p>
            <a:r>
              <a:rPr lang="en-US" dirty="0" smtClean="0"/>
              <a:t>I usually use J48, which is an open-source re-implementation of C4.5 (Quinlan, 1993)</a:t>
            </a:r>
          </a:p>
          <a:p>
            <a:pPr lvl="1"/>
            <a:r>
              <a:rPr lang="en-US" dirty="0" smtClean="0"/>
              <a:t>Relatively conservative, good performance for educational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167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when data has natural splits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913285"/>
              </p:ext>
            </p:extLst>
          </p:nvPr>
        </p:nvGraphicFramePr>
        <p:xfrm>
          <a:off x="0" y="40995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745145"/>
              </p:ext>
            </p:extLst>
          </p:nvPr>
        </p:nvGraphicFramePr>
        <p:xfrm>
          <a:off x="45720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172200" y="1143000"/>
            <a:ext cx="2286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715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468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same construct can be arrived at in multiple 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is likely to drop out of college when he</a:t>
            </a:r>
          </a:p>
          <a:p>
            <a:pPr lvl="1"/>
            <a:r>
              <a:rPr lang="en-US" dirty="0" smtClean="0"/>
              <a:t>Starts assignments early but lacks prerequisites</a:t>
            </a:r>
            <a:endParaRPr lang="en-US" dirty="0"/>
          </a:p>
          <a:p>
            <a:r>
              <a:rPr lang="en-US" dirty="0" smtClean="0"/>
              <a:t>OR when he</a:t>
            </a:r>
          </a:p>
          <a:p>
            <a:pPr lvl="1"/>
            <a:r>
              <a:rPr lang="en-US" dirty="0" smtClean="0"/>
              <a:t>Starts assignments the day they’re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371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620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are in terms of what metric is used and how rules are generated</a:t>
            </a:r>
          </a:p>
          <a:p>
            <a:endParaRPr lang="en-US" dirty="0"/>
          </a:p>
          <a:p>
            <a:r>
              <a:rPr lang="en-US" dirty="0" smtClean="0"/>
              <a:t>Most popular subcategory (including </a:t>
            </a:r>
            <a:r>
              <a:rPr lang="en-US" dirty="0" err="1" smtClean="0"/>
              <a:t>JRip</a:t>
            </a:r>
            <a:r>
              <a:rPr lang="en-US" dirty="0" smtClean="0"/>
              <a:t> and PART) repeatedly creates decision trees and distills best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778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Relatively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simpler models than most decision trees</a:t>
            </a:r>
          </a:p>
          <a:p>
            <a:pPr lvl="1"/>
            <a:r>
              <a:rPr lang="en-US" dirty="0" smtClean="0"/>
              <a:t>Less tendency to over-fit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890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interpretable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most other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4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Regression </a:t>
            </a:r>
            <a:r>
              <a:rPr lang="en-US" smtClean="0"/>
              <a:t>in Prediction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something you want to predict (“the label”)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thing you want to predict is numerical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Number of hints student requests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long student takes to answer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will the student’s test score be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84017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(Baker &amp; Clarke-</a:t>
            </a:r>
            <a:r>
              <a:rPr lang="en-US" dirty="0" err="1" smtClean="0"/>
              <a:t>Midura</a:t>
            </a:r>
            <a:r>
              <a:rPr lang="en-US" dirty="0" smtClean="0"/>
              <a:t>, 2013)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8458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/>
              <a:t>1. IF</a:t>
            </a:r>
            <a:r>
              <a:rPr lang="en-US" sz="2100" dirty="0" smtClean="0"/>
              <a:t> </a:t>
            </a:r>
            <a:r>
              <a:rPr lang="en-US" sz="2100" dirty="0"/>
              <a:t>the student spent at least 66 seconds reading the parasite information page,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b="1" dirty="0" smtClean="0"/>
              <a:t>THEN</a:t>
            </a:r>
            <a:r>
              <a:rPr lang="en-US" sz="2100" dirty="0" smtClean="0"/>
              <a:t> </a:t>
            </a:r>
            <a:r>
              <a:rPr lang="en-US" sz="2100" dirty="0"/>
              <a:t>the student will obtain the correct final conclusion (confidence = 81.5%)</a:t>
            </a:r>
          </a:p>
          <a:p>
            <a:pPr lvl="0"/>
            <a:r>
              <a:rPr lang="en-US" sz="2100" b="1" dirty="0" smtClean="0"/>
              <a:t>2. IF</a:t>
            </a:r>
            <a:r>
              <a:rPr lang="en-US" sz="2100" dirty="0" smtClean="0"/>
              <a:t> </a:t>
            </a:r>
            <a:r>
              <a:rPr lang="en-US" sz="2100" dirty="0"/>
              <a:t>the student spent at least 12 seconds reading the parasite information page </a:t>
            </a:r>
            <a:r>
              <a:rPr lang="en-US" sz="2100" b="1" dirty="0"/>
              <a:t>AND</a:t>
            </a:r>
            <a:r>
              <a:rPr lang="en-US" sz="2100" dirty="0"/>
              <a:t> the student read the parasite information page at least twice </a:t>
            </a:r>
            <a:br>
              <a:rPr lang="en-US" sz="2100" dirty="0"/>
            </a:br>
            <a:r>
              <a:rPr lang="en-US" sz="2100" b="1" dirty="0"/>
              <a:t>AND</a:t>
            </a:r>
            <a:r>
              <a:rPr lang="en-US" sz="2100" dirty="0"/>
              <a:t> the student spent no more than 51 seconds reading the pesticides information page, </a:t>
            </a:r>
            <a:br>
              <a:rPr lang="en-US" sz="2100" dirty="0"/>
            </a:br>
            <a:r>
              <a:rPr lang="en-US" sz="2100" b="1" dirty="0"/>
              <a:t>THEN</a:t>
            </a:r>
            <a:r>
              <a:rPr lang="en-US" sz="2100" dirty="0"/>
              <a:t> the student will obtain the correct final conclusion (confidence = 75.0%)</a:t>
            </a:r>
          </a:p>
          <a:p>
            <a:pPr lvl="0"/>
            <a:r>
              <a:rPr lang="en-US" sz="2100" b="1" dirty="0" smtClean="0"/>
              <a:t>3. IF </a:t>
            </a:r>
            <a:r>
              <a:rPr lang="en-US" sz="2100" dirty="0"/>
              <a:t>the student spent at least 44 seconds reading the parasite information page </a:t>
            </a:r>
            <a:r>
              <a:rPr lang="en-US" sz="2100" b="1" dirty="0"/>
              <a:t>AND</a:t>
            </a:r>
            <a:r>
              <a:rPr lang="en-US" sz="2100" dirty="0"/>
              <a:t> the student spent under 56 seconds reading the pollution information page,</a:t>
            </a:r>
            <a:br>
              <a:rPr lang="en-US" sz="2100" dirty="0"/>
            </a:br>
            <a:r>
              <a:rPr lang="en-US" sz="2100" b="1" dirty="0"/>
              <a:t>THEN</a:t>
            </a:r>
            <a:r>
              <a:rPr lang="en-US" sz="2100" dirty="0"/>
              <a:t> the student will obtain the correct final conclusion (confidence = 68.8%)</a:t>
            </a:r>
          </a:p>
          <a:p>
            <a:pPr lvl="0"/>
            <a:r>
              <a:rPr lang="en-US" sz="2100" b="1" dirty="0" smtClean="0"/>
              <a:t>4. OTHERWISE </a:t>
            </a:r>
            <a:r>
              <a:rPr lang="en-US" sz="2100" dirty="0"/>
              <a:t>the student will not obtain the correct final conclusion (confidence = 89.0%)</a:t>
            </a:r>
          </a:p>
        </p:txBody>
      </p:sp>
    </p:spTree>
    <p:extLst>
      <p:ext uri="{BB962C8B-B14F-4D97-AF65-F5344CB8AC3E}">
        <p14:creationId xmlns:p14="http://schemas.microsoft.com/office/powerpoint/2010/main" val="27438029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22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same construct can be arrived at in multiple 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is likely to drop out of college when he</a:t>
            </a:r>
          </a:p>
          <a:p>
            <a:pPr lvl="1"/>
            <a:r>
              <a:rPr lang="en-US" dirty="0" smtClean="0"/>
              <a:t>Starts assignments early but lacks prerequisites</a:t>
            </a:r>
            <a:endParaRPr lang="en-US" dirty="0"/>
          </a:p>
          <a:p>
            <a:r>
              <a:rPr lang="en-US" dirty="0" smtClean="0"/>
              <a:t>OR when he</a:t>
            </a:r>
          </a:p>
          <a:p>
            <a:pPr lvl="1"/>
            <a:r>
              <a:rPr lang="en-US" dirty="0" smtClean="0"/>
              <a:t>Starts assignments the day they’re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00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283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Instance-Based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a data point to predict</a:t>
            </a:r>
          </a:p>
          <a:p>
            <a:r>
              <a:rPr lang="en-US" dirty="0" smtClean="0"/>
              <a:t>Looks at the full data set and compares the point to predict to nearby points </a:t>
            </a:r>
          </a:p>
          <a:p>
            <a:r>
              <a:rPr lang="en-US" dirty="0" smtClean="0"/>
              <a:t>Closer points are weighted more strongly</a:t>
            </a:r>
          </a:p>
        </p:txBody>
      </p:sp>
    </p:spTree>
    <p:extLst>
      <p:ext uri="{BB962C8B-B14F-4D97-AF65-F5344CB8AC3E}">
        <p14:creationId xmlns:p14="http://schemas.microsoft.com/office/powerpoint/2010/main" val="20958021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when data is </a:t>
            </a:r>
            <a:r>
              <a:rPr lang="en-US" b="1" i="1" dirty="0" smtClean="0"/>
              <a:t>very</a:t>
            </a:r>
            <a:r>
              <a:rPr lang="en-US" dirty="0" smtClean="0"/>
              <a:t> divergent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different processes can lead to the same result</a:t>
            </a:r>
          </a:p>
          <a:p>
            <a:endParaRPr lang="en-US" dirty="0"/>
          </a:p>
          <a:p>
            <a:r>
              <a:rPr lang="en-US" dirty="0" smtClean="0"/>
              <a:t>Impossible to find general rules</a:t>
            </a:r>
          </a:p>
          <a:p>
            <a:endParaRPr lang="en-US" dirty="0"/>
          </a:p>
          <a:p>
            <a:r>
              <a:rPr lang="en-US" dirty="0" smtClean="0"/>
              <a:t>But data points that are similar tend to be from the same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873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Drawback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the model, you need to have the whole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35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works when nothing else works</a:t>
            </a:r>
          </a:p>
          <a:p>
            <a:endParaRPr lang="en-US" dirty="0"/>
          </a:p>
          <a:p>
            <a:r>
              <a:rPr lang="en-US" dirty="0" smtClean="0"/>
              <a:t>Has been useful for my group in affect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090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4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these approaches gives not just a final answer, but a confidence (or pseudo-confidence)</a:t>
            </a:r>
          </a:p>
          <a:p>
            <a:endParaRPr lang="en-US" dirty="0"/>
          </a:p>
          <a:p>
            <a:r>
              <a:rPr lang="en-US" dirty="0" smtClean="0"/>
              <a:t>Many applications of confidences!</a:t>
            </a:r>
          </a:p>
          <a:p>
            <a:pPr lvl="1"/>
            <a:r>
              <a:rPr lang="en-US" dirty="0" smtClean="0"/>
              <a:t>Out of scope for today, though…</a:t>
            </a:r>
          </a:p>
        </p:txBody>
      </p:sp>
    </p:spTree>
    <p:extLst>
      <p:ext uri="{BB962C8B-B14F-4D97-AF65-F5344CB8AC3E}">
        <p14:creationId xmlns:p14="http://schemas.microsoft.com/office/powerpoint/2010/main" val="140901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Regression in Prediction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model that predicts a number is called a </a:t>
            </a:r>
            <a:r>
              <a:rPr lang="en-US" dirty="0" err="1" smtClean="0"/>
              <a:t>regressor</a:t>
            </a:r>
            <a:r>
              <a:rPr lang="en-US" dirty="0" smtClean="0"/>
              <a:t> in data mining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overall task is called regression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Regression in statistics is not the same as regression in data mining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Similar models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Different ways of finding them 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2874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lot of detectors are better at relative confidence than at being right about whether a student is above or below 50% confidence</a:t>
            </a:r>
          </a:p>
          <a:p>
            <a:pPr lvl="1"/>
            <a:r>
              <a:rPr lang="en-US" dirty="0" smtClean="0"/>
              <a:t>E.g. A’ is substantially higher than Kappa</a:t>
            </a:r>
          </a:p>
          <a:p>
            <a:pPr lvl="1"/>
            <a:endParaRPr lang="en-US" dirty="0"/>
          </a:p>
          <a:p>
            <a:r>
              <a:rPr lang="en-US" dirty="0" smtClean="0"/>
              <a:t>If a student is 48% likely to be off-task, treat them differently if they are 3% likely or 98% likely</a:t>
            </a:r>
          </a:p>
          <a:p>
            <a:pPr lvl="1"/>
            <a:r>
              <a:rPr lang="en-US" dirty="0" smtClean="0"/>
              <a:t>Strong interventions near 100%</a:t>
            </a:r>
          </a:p>
          <a:p>
            <a:pPr lvl="1"/>
            <a:r>
              <a:rPr lang="en-US" dirty="0" smtClean="0"/>
              <a:t>“Fail-soft interventions” near 50%</a:t>
            </a:r>
          </a:p>
          <a:p>
            <a:pPr lvl="1"/>
            <a:r>
              <a:rPr lang="en-US" dirty="0" smtClean="0"/>
              <a:t>No intervention near 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808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using detectors in discovery with models analyses (where you use a detector’s predictions in another analysis)</a:t>
            </a:r>
          </a:p>
          <a:p>
            <a:endParaRPr lang="en-US" dirty="0" smtClean="0"/>
          </a:p>
          <a:p>
            <a:r>
              <a:rPr lang="en-US" dirty="0" smtClean="0"/>
              <a:t>Always use detector confidence</a:t>
            </a:r>
          </a:p>
          <a:p>
            <a:pPr lvl="1"/>
            <a:r>
              <a:rPr lang="en-US" dirty="0" smtClean="0"/>
              <a:t>Why throw out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4598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have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83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Validity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185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what uses is my model 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what users will it work?</a:t>
            </a:r>
            <a:endParaRPr lang="en-US" dirty="0"/>
          </a:p>
          <a:p>
            <a:r>
              <a:rPr lang="en-US" dirty="0" smtClean="0"/>
              <a:t>For what contexts will it work?</a:t>
            </a:r>
          </a:p>
          <a:p>
            <a:r>
              <a:rPr lang="en-US" dirty="0" smtClean="0"/>
              <a:t>Is it valid for moment-to-moment assessment?</a:t>
            </a:r>
          </a:p>
          <a:p>
            <a:r>
              <a:rPr lang="en-US" dirty="0" smtClean="0"/>
              <a:t>Is it valid for overall assessment?</a:t>
            </a:r>
            <a:endParaRPr lang="en-US" dirty="0"/>
          </a:p>
          <a:p>
            <a:r>
              <a:rPr lang="en-US" dirty="0" smtClean="0"/>
              <a:t>If I intervene based on this model, will it still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824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cross-validate, software tools like </a:t>
            </a:r>
            <a:r>
              <a:rPr lang="en-US" dirty="0" err="1" smtClean="0"/>
              <a:t>RapidMiner</a:t>
            </a:r>
            <a:r>
              <a:rPr lang="en-US" dirty="0" smtClean="0"/>
              <a:t> allow you to choose the </a:t>
            </a:r>
            <a:r>
              <a:rPr lang="en-US" i="1" dirty="0" smtClean="0"/>
              <a:t>batch </a:t>
            </a:r>
            <a:r>
              <a:rPr lang="en-US" dirty="0" smtClean="0"/>
              <a:t>(level) that you cross-validate on</a:t>
            </a:r>
          </a:p>
          <a:p>
            <a:endParaRPr lang="en-US" dirty="0"/>
          </a:p>
          <a:p>
            <a:r>
              <a:rPr lang="en-US" dirty="0" smtClean="0"/>
              <a:t>What levels might be useful to cross-validate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496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Lesson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Demographic</a:t>
            </a:r>
          </a:p>
          <a:p>
            <a:r>
              <a:rPr lang="en-US" dirty="0" smtClean="0"/>
              <a:t>Software Package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52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people actually do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10400" b="1" dirty="0" smtClean="0"/>
              <a:t>Action</a:t>
            </a:r>
          </a:p>
          <a:p>
            <a:r>
              <a:rPr lang="en-US" sz="10400" b="1" dirty="0" smtClean="0"/>
              <a:t>Student</a:t>
            </a:r>
          </a:p>
          <a:p>
            <a:r>
              <a:rPr lang="en-US" sz="2800" dirty="0" smtClean="0"/>
              <a:t>Lesson</a:t>
            </a:r>
          </a:p>
          <a:p>
            <a:r>
              <a:rPr lang="en-US" sz="1600" dirty="0" smtClean="0"/>
              <a:t>School</a:t>
            </a:r>
          </a:p>
          <a:p>
            <a:r>
              <a:rPr lang="en-US" sz="1600" dirty="0" smtClean="0"/>
              <a:t>Demographic</a:t>
            </a:r>
          </a:p>
          <a:p>
            <a:r>
              <a:rPr lang="en-US" sz="1600" dirty="0" smtClean="0"/>
              <a:t>Software Package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183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Lack of testing across populations is a real problem!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71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2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those labels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Field observations </a:t>
            </a:r>
          </a:p>
          <a:p>
            <a:r>
              <a:rPr lang="en-US" dirty="0" smtClean="0"/>
              <a:t>Text replays </a:t>
            </a:r>
            <a:endParaRPr lang="en-US" dirty="0"/>
          </a:p>
          <a:p>
            <a:r>
              <a:rPr lang="en-US" dirty="0" smtClean="0"/>
              <a:t>Post-test data</a:t>
            </a:r>
          </a:p>
          <a:p>
            <a:r>
              <a:rPr lang="en-US" dirty="0" smtClean="0"/>
              <a:t>Tutor performance</a:t>
            </a:r>
          </a:p>
          <a:p>
            <a:r>
              <a:rPr lang="en-US" dirty="0" smtClean="0"/>
              <a:t>Survey data</a:t>
            </a:r>
          </a:p>
          <a:p>
            <a:r>
              <a:rPr lang="en-US" dirty="0" smtClean="0"/>
              <a:t>School records</a:t>
            </a:r>
          </a:p>
          <a:p>
            <a:r>
              <a:rPr lang="en-US" dirty="0" smtClean="0"/>
              <a:t>Where else?</a:t>
            </a:r>
          </a:p>
          <a:p>
            <a:pPr lvl="1"/>
            <a:r>
              <a:rPr lang="en-US" dirty="0" smtClean="0"/>
              <a:t>Other examples in your 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0657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drug testing has had a history of testing only on white males</a:t>
            </a:r>
            <a:br>
              <a:rPr lang="en-US" dirty="0" smtClean="0"/>
            </a:br>
            <a:r>
              <a:rPr lang="en-US" dirty="0" smtClean="0"/>
              <a:t>(Dresser, 1992; Shavers-</a:t>
            </a:r>
            <a:r>
              <a:rPr lang="en-US" dirty="0" err="1" smtClean="0"/>
              <a:t>Hornaday</a:t>
            </a:r>
            <a:r>
              <a:rPr lang="en-US" dirty="0" smtClean="0"/>
              <a:t>, 1997; Shields et al., 2005)</a:t>
            </a:r>
          </a:p>
          <a:p>
            <a:pPr lvl="1"/>
            <a:r>
              <a:rPr lang="en-US" dirty="0" smtClean="0"/>
              <a:t>Leading to medicines being used by women and members of other races despite lack of evidence for efficacy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in danger, as a field, of replicating the same mistakes!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lot of student modeling research is conducted in </a:t>
            </a:r>
          </a:p>
          <a:p>
            <a:pPr lvl="1"/>
            <a:r>
              <a:rPr lang="en-US" dirty="0" smtClean="0"/>
              <a:t>suburban schools (mostly white and Asian populations, higher SES) </a:t>
            </a:r>
          </a:p>
          <a:p>
            <a:pPr lvl="1"/>
            <a:r>
              <a:rPr lang="en-US" dirty="0" smtClean="0"/>
              <a:t>elite universities (</a:t>
            </a:r>
            <a:r>
              <a:rPr lang="en-US" dirty="0"/>
              <a:t>mostly white and Asian populations, higher SES) </a:t>
            </a:r>
            <a:endParaRPr lang="en-US" dirty="0" smtClean="0"/>
          </a:p>
          <a:p>
            <a:pPr lvl="1"/>
            <a:r>
              <a:rPr lang="en-US" dirty="0" smtClean="0"/>
              <a:t>In wealthy countries…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Some research </a:t>
            </a:r>
            <a:r>
              <a:rPr lang="en-US" dirty="0"/>
              <a:t>is conducted in </a:t>
            </a:r>
            <a:endParaRPr lang="en-US" dirty="0" smtClean="0"/>
          </a:p>
          <a:p>
            <a:pPr lvl="1"/>
            <a:r>
              <a:rPr lang="en-US" dirty="0" smtClean="0"/>
              <a:t>urban schools in wealthy countries (mostly minority groups, lower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Almost no research </a:t>
            </a:r>
            <a:r>
              <a:rPr lang="en-US" dirty="0"/>
              <a:t>is conducted in </a:t>
            </a:r>
            <a:endParaRPr lang="en-US" dirty="0" smtClean="0"/>
          </a:p>
          <a:p>
            <a:pPr lvl="1"/>
            <a:r>
              <a:rPr lang="en-US" dirty="0" smtClean="0"/>
              <a:t>rural schools in wealthy countries (mostly white populations in the US, lower SES)</a:t>
            </a:r>
          </a:p>
          <a:p>
            <a:pPr lvl="1"/>
            <a:r>
              <a:rPr lang="en-US" dirty="0" smtClean="0"/>
              <a:t>community colleges and HBCUs/HHSCUs/TCUs (mostly African-American and Latino and indigenous populations, lower SES)</a:t>
            </a:r>
          </a:p>
          <a:p>
            <a:pPr lvl="1"/>
            <a:r>
              <a:rPr lang="en-US" dirty="0" smtClean="0"/>
              <a:t>developing countries (there are notable exceptions, including </a:t>
            </a:r>
            <a:r>
              <a:rPr lang="en-US" dirty="0" err="1" smtClean="0"/>
              <a:t>Didith</a:t>
            </a:r>
            <a:r>
              <a:rPr lang="en-US" dirty="0" smtClean="0"/>
              <a:t> Rodrigo’s group in the Philippines)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94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often significant challenges in conducting research in these settings</a:t>
            </a:r>
          </a:p>
          <a:p>
            <a:pPr lvl="1"/>
            <a:r>
              <a:rPr lang="en-US" dirty="0" smtClean="0"/>
              <a:t>Uncooperative city school IRBs</a:t>
            </a:r>
          </a:p>
          <a:p>
            <a:pPr lvl="1"/>
            <a:r>
              <a:rPr lang="en-US" dirty="0" smtClean="0"/>
              <a:t>Parents and community leaders who do not support research – partly out of legitimate historically-driven cynicism about the motives and honesty of University researchers (</a:t>
            </a:r>
            <a:r>
              <a:rPr lang="en-US" dirty="0" err="1" smtClean="0"/>
              <a:t>Tuhiwai</a:t>
            </a:r>
            <a:r>
              <a:rPr lang="en-US" dirty="0" smtClean="0"/>
              <a:t> Smith, 1999)</a:t>
            </a:r>
          </a:p>
          <a:p>
            <a:pPr lvl="1"/>
            <a:r>
              <a:rPr lang="en-US" dirty="0" smtClean="0"/>
              <a:t>Inconvenient locations</a:t>
            </a:r>
          </a:p>
          <a:p>
            <a:pPr lvl="1"/>
            <a:r>
              <a:rPr lang="en-US" dirty="0" smtClean="0"/>
              <a:t>Outdated computer equipment</a:t>
            </a:r>
          </a:p>
          <a:p>
            <a:pPr lvl="1"/>
            <a:r>
              <a:rPr lang="en-US" dirty="0" smtClean="0"/>
              <a:t>Physical danger for researchers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ignore these populations</a:t>
            </a:r>
          </a:p>
          <a:p>
            <a:endParaRPr lang="en-US" dirty="0"/>
          </a:p>
          <a:p>
            <a:r>
              <a:rPr lang="en-US" dirty="0" smtClean="0"/>
              <a:t>Our research may serve to perpetuate and actually increase inequalities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ignore these populations</a:t>
            </a:r>
          </a:p>
          <a:p>
            <a:endParaRPr lang="en-US" dirty="0"/>
          </a:p>
          <a:p>
            <a:r>
              <a:rPr lang="en-US" dirty="0" smtClean="0"/>
              <a:t>Our research may serve to perpetuate and actually increase inequalities</a:t>
            </a:r>
          </a:p>
          <a:p>
            <a:pPr lvl="1"/>
            <a:r>
              <a:rPr lang="en-US" dirty="0" smtClean="0"/>
              <a:t>Effective educational technology for everyone?</a:t>
            </a:r>
          </a:p>
          <a:p>
            <a:pPr lvl="1"/>
            <a:r>
              <a:rPr lang="en-US" dirty="0" smtClean="0"/>
              <a:t>Effective educational </a:t>
            </a:r>
            <a:r>
              <a:rPr lang="en-US" dirty="0"/>
              <a:t>technology </a:t>
            </a:r>
            <a:r>
              <a:rPr lang="en-US" dirty="0" smtClean="0"/>
              <a:t>for a few?</a:t>
            </a:r>
          </a:p>
          <a:p>
            <a:pPr lvl="1"/>
            <a:r>
              <a:rPr lang="en-US" dirty="0" smtClean="0"/>
              <a:t>Or effective educational </a:t>
            </a:r>
            <a:r>
              <a:rPr lang="en-US" dirty="0"/>
              <a:t>technology for a </a:t>
            </a:r>
            <a:r>
              <a:rPr lang="en-US" dirty="0" smtClean="0"/>
              <a:t>few, and unexpectedly ineffective educational </a:t>
            </a:r>
            <a:r>
              <a:rPr lang="en-US" dirty="0"/>
              <a:t>technology for </a:t>
            </a:r>
            <a:r>
              <a:rPr lang="en-US" dirty="0" smtClean="0"/>
              <a:t>everyone else?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4923</TotalTime>
  <Words>2108</Words>
  <Application>Microsoft Office PowerPoint</Application>
  <PresentationFormat>On-screen Show (4:3)</PresentationFormat>
  <Paragraphs>484</Paragraphs>
  <Slides>99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Office Theme</vt:lpstr>
      <vt:lpstr>Feature Engineering Studio Special Session</vt:lpstr>
      <vt:lpstr>Today’s Special Session</vt:lpstr>
      <vt:lpstr>Types of EDM method (Baker &amp; Siemens, in press)</vt:lpstr>
      <vt:lpstr>Necessarily a quick overview</vt:lpstr>
      <vt:lpstr>Prediction</vt:lpstr>
      <vt:lpstr>Classification</vt:lpstr>
      <vt:lpstr>Regression in Prediction</vt:lpstr>
      <vt:lpstr>Regression in Prediction</vt:lpstr>
      <vt:lpstr>Where do those labels come from?</vt:lpstr>
      <vt:lpstr>Regression</vt:lpstr>
      <vt:lpstr>Regression</vt:lpstr>
      <vt:lpstr>Linear Regression</vt:lpstr>
      <vt:lpstr>Linear Regression</vt:lpstr>
      <vt:lpstr>Linear Regression</vt:lpstr>
      <vt:lpstr>Non-linear inputs</vt:lpstr>
      <vt:lpstr>Linear Regression</vt:lpstr>
      <vt:lpstr>Example of Caveat</vt:lpstr>
      <vt:lpstr>Example of Caveat</vt:lpstr>
      <vt:lpstr>Data</vt:lpstr>
      <vt:lpstr>Data</vt:lpstr>
      <vt:lpstr>Learned Function</vt:lpstr>
      <vt:lpstr>Learned Function</vt:lpstr>
      <vt:lpstr>Example of Caveat</vt:lpstr>
      <vt:lpstr>Example of Caveat</vt:lpstr>
      <vt:lpstr>Example of Caveat</vt:lpstr>
      <vt:lpstr>Comments? Questions?</vt:lpstr>
      <vt:lpstr>Regression Trees</vt:lpstr>
      <vt:lpstr>Regression Trees  (non-linear; RepTree)</vt:lpstr>
      <vt:lpstr>Linear Regression Trees  (linear; M5’)</vt:lpstr>
      <vt:lpstr>Create a Linear Regression Tree to  Predict Emergencies</vt:lpstr>
      <vt:lpstr>Model Selection in  Linear Regression</vt:lpstr>
      <vt:lpstr>Greedy</vt:lpstr>
      <vt:lpstr>Some algorithms you probably don’t want to use</vt:lpstr>
      <vt:lpstr>Some algorithms you probably don’t want to use</vt:lpstr>
      <vt:lpstr>Some algorithms you probably don’t want to use</vt:lpstr>
      <vt:lpstr>Note</vt:lpstr>
      <vt:lpstr>In fact</vt:lpstr>
      <vt:lpstr>PowerPoint Presentation</vt:lpstr>
      <vt:lpstr>Other specialized regressors</vt:lpstr>
      <vt:lpstr>How can you tell if  a regression model is any good?</vt:lpstr>
      <vt:lpstr>How can you tell if  a regression model is any good?</vt:lpstr>
      <vt:lpstr>Classification</vt:lpstr>
      <vt:lpstr>Classification</vt:lpstr>
      <vt:lpstr>Some algorithms you might find useful</vt:lpstr>
      <vt:lpstr>Logistic Regression</vt:lpstr>
      <vt:lpstr>Logistic Regression</vt:lpstr>
      <vt:lpstr>Logistic Regression</vt:lpstr>
      <vt:lpstr>Logistic Regression</vt:lpstr>
      <vt:lpstr>Parameters fit</vt:lpstr>
      <vt:lpstr>Relatively conservative</vt:lpstr>
      <vt:lpstr>Good for</vt:lpstr>
      <vt:lpstr>Good when multi-level interactions  are not particularly common</vt:lpstr>
      <vt:lpstr>Step Regression</vt:lpstr>
      <vt:lpstr>Step Regression</vt:lpstr>
      <vt:lpstr>Example</vt:lpstr>
      <vt:lpstr>Parameters fit</vt:lpstr>
      <vt:lpstr>Good for</vt:lpstr>
      <vt:lpstr>Good when multi-level interactions  are not particularly common</vt:lpstr>
      <vt:lpstr>Feature Selection</vt:lpstr>
      <vt:lpstr>Decision Trees</vt:lpstr>
      <vt:lpstr>Decision Tree</vt:lpstr>
      <vt:lpstr>Decision Tree Algorithms</vt:lpstr>
      <vt:lpstr>Good when data has natural splits</vt:lpstr>
      <vt:lpstr>Good when multi-level interactions  are common</vt:lpstr>
      <vt:lpstr>Good when same construct can be arrived at in multiple ways</vt:lpstr>
      <vt:lpstr>Decision Rules</vt:lpstr>
      <vt:lpstr>Many Algorithms</vt:lpstr>
      <vt:lpstr>Relatively conservative</vt:lpstr>
      <vt:lpstr>Very interpretable model</vt:lpstr>
      <vt:lpstr>Example (Baker &amp; Clarke-Midura, 2013)</vt:lpstr>
      <vt:lpstr>Good when multi-level interactions  are common</vt:lpstr>
      <vt:lpstr>Good when same construct can be arrived at in multiple ways</vt:lpstr>
      <vt:lpstr>K*</vt:lpstr>
      <vt:lpstr>Instance-Based Classifier</vt:lpstr>
      <vt:lpstr>Good when data is very divergent</vt:lpstr>
      <vt:lpstr>Big Drawback</vt:lpstr>
      <vt:lpstr>Big Advantage</vt:lpstr>
      <vt:lpstr>Comments? Questions?</vt:lpstr>
      <vt:lpstr>Confidences</vt:lpstr>
      <vt:lpstr>Leveraging Detector Confidence</vt:lpstr>
      <vt:lpstr>Leveraging Detector Confidence</vt:lpstr>
      <vt:lpstr>If we have time…</vt:lpstr>
      <vt:lpstr>Some Validity Questions</vt:lpstr>
      <vt:lpstr>For what uses is my model valid?</vt:lpstr>
      <vt:lpstr>Multi-level cross-validation</vt:lpstr>
      <vt:lpstr>Multi-level cross-validation</vt:lpstr>
      <vt:lpstr>What people actually do (2013)</vt:lpstr>
      <vt:lpstr>Lack of testing across populations is a real problem!</vt:lpstr>
      <vt:lpstr>Why?</vt:lpstr>
      <vt:lpstr>Medicine</vt:lpstr>
      <vt:lpstr>We…</vt:lpstr>
      <vt:lpstr>Settings</vt:lpstr>
      <vt:lpstr>Settings</vt:lpstr>
      <vt:lpstr>Settings</vt:lpstr>
      <vt:lpstr>Why not?</vt:lpstr>
      <vt:lpstr>Challenges</vt:lpstr>
      <vt:lpstr>However</vt:lpstr>
      <vt:lpstr>However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714</cp:revision>
  <dcterms:created xsi:type="dcterms:W3CDTF">2010-01-07T20:34:12Z</dcterms:created>
  <dcterms:modified xsi:type="dcterms:W3CDTF">2013-09-30T19:14:29Z</dcterms:modified>
</cp:coreProperties>
</file>