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388" r:id="rId4"/>
    <p:sldId id="389" r:id="rId5"/>
    <p:sldId id="390" r:id="rId6"/>
    <p:sldId id="391" r:id="rId7"/>
    <p:sldId id="392" r:id="rId8"/>
    <p:sldId id="366" r:id="rId9"/>
    <p:sldId id="393" r:id="rId10"/>
    <p:sldId id="373" r:id="rId11"/>
    <p:sldId id="376" r:id="rId12"/>
    <p:sldId id="377" r:id="rId13"/>
    <p:sldId id="378" r:id="rId14"/>
    <p:sldId id="375" r:id="rId15"/>
    <p:sldId id="379" r:id="rId16"/>
    <p:sldId id="381" r:id="rId17"/>
    <p:sldId id="359" r:id="rId18"/>
    <p:sldId id="386" r:id="rId19"/>
    <p:sldId id="358" r:id="rId20"/>
    <p:sldId id="290" r:id="rId21"/>
    <p:sldId id="394" r:id="rId22"/>
    <p:sldId id="271" r:id="rId23"/>
    <p:sldId id="3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67" d="100"/>
          <a:sy n="6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to make it easy to regroup and transform data</a:t>
            </a:r>
          </a:p>
          <a:p>
            <a:pPr lvl="1"/>
            <a:r>
              <a:rPr lang="en-US" dirty="0" smtClean="0"/>
              <a:t>Find similar names</a:t>
            </a:r>
          </a:p>
          <a:p>
            <a:pPr lvl="1"/>
            <a:r>
              <a:rPr lang="en-US" dirty="0" smtClean="0"/>
              <a:t>Connect names</a:t>
            </a:r>
          </a:p>
          <a:p>
            <a:pPr lvl="1"/>
            <a:r>
              <a:rPr lang="en-US" dirty="0" smtClean="0"/>
              <a:t>Bin numerical data</a:t>
            </a:r>
          </a:p>
          <a:p>
            <a:pPr lvl="1"/>
            <a:r>
              <a:rPr lang="en-US" dirty="0" smtClean="0"/>
              <a:t>Mathematical transforms showing resultant graphs</a:t>
            </a:r>
          </a:p>
          <a:p>
            <a:pPr lvl="1"/>
            <a:r>
              <a:rPr lang="en-US" dirty="0" smtClean="0"/>
              <a:t>Text transforms and column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3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finding anomalies/outliers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9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Functionality for automatically repeating the same process on a new data set</a:t>
            </a:r>
          </a:p>
          <a:p>
            <a:r>
              <a:rPr lang="en-US" dirty="0" smtClean="0"/>
              <a:t>*Really* nice for cases where you complete a complex process and want to repeat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Replicates a really good logbook, which most data analysts don’t keep</a:t>
            </a:r>
          </a:p>
          <a:p>
            <a:pPr lvl="1"/>
            <a:r>
              <a:rPr lang="en-US" dirty="0" smtClean="0"/>
              <a:t>Now seen in other tools like </a:t>
            </a:r>
            <a:r>
              <a:rPr lang="en-US" dirty="0" err="1" smtClean="0"/>
              <a:t>iPython</a:t>
            </a:r>
            <a:r>
              <a:rPr lang="en-US" dirty="0" smtClean="0"/>
              <a:t> Notebook</a:t>
            </a:r>
          </a:p>
          <a:p>
            <a:pPr lvl="1"/>
            <a:r>
              <a:rPr lang="en-US" dirty="0" smtClean="0"/>
              <a:t>Still not in Excel, but Excel has been stagnant for years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579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connecting your data set to web services to get additional relevant </a:t>
            </a:r>
            <a:r>
              <a:rPr lang="en-US" dirty="0" smtClean="0"/>
              <a:t>info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162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load in and export common but hard-to-work-with data types</a:t>
            </a:r>
          </a:p>
          <a:p>
            <a:pPr lvl="1"/>
            <a:r>
              <a:rPr lang="en-US" dirty="0" smtClean="0"/>
              <a:t>JSON and XML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3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videos you should watch later</a:t>
            </a:r>
          </a:p>
          <a:p>
            <a:endParaRPr lang="en-US" dirty="0" smtClean="0"/>
          </a:p>
          <a:p>
            <a:r>
              <a:rPr lang="en-US" dirty="0"/>
              <a:t>http://</a:t>
            </a:r>
            <a:r>
              <a:rPr lang="en-US" dirty="0" smtClean="0"/>
              <a:t>www.youtube.com/watch?v=B70J_H_zAWM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www.youtube.com/watch?v=cO8NVCs_Ba0</a:t>
            </a:r>
          </a:p>
          <a:p>
            <a:r>
              <a:rPr lang="en-US" dirty="0" smtClean="0"/>
              <a:t>http</a:t>
            </a:r>
            <a:r>
              <a:rPr lang="en-US" dirty="0"/>
              <a:t>://www.youtube.com/watch?v=5tsyz3ibYzk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9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6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for next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Feature Refinement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Select </a:t>
            </a:r>
            <a:r>
              <a:rPr lang="en-US" dirty="0" smtClean="0"/>
              <a:t>three of the features you have created in previous assignments</a:t>
            </a:r>
          </a:p>
          <a:p>
            <a:r>
              <a:rPr lang="en-US" dirty="0" smtClean="0"/>
              <a:t>These features should be “among the best” of the features you have previously created</a:t>
            </a:r>
          </a:p>
          <a:p>
            <a:r>
              <a:rPr lang="en-US" dirty="0" smtClean="0"/>
              <a:t>For each of these three features, create at least five “close variants” of these features</a:t>
            </a:r>
          </a:p>
          <a:p>
            <a:pPr lvl="1"/>
            <a:r>
              <a:rPr lang="en-US" dirty="0"/>
              <a:t>“time for last 3 actions” and “time for last 4 actions</a:t>
            </a:r>
            <a:r>
              <a:rPr lang="en-US" dirty="0" smtClean="0"/>
              <a:t>” are close variants</a:t>
            </a:r>
          </a:p>
          <a:p>
            <a:pPr lvl="1"/>
            <a:r>
              <a:rPr lang="en-US" dirty="0"/>
              <a:t>“time for last 3 actions” and “total time between help requests and next action” are two separate features</a:t>
            </a:r>
            <a:endParaRPr lang="en-US" dirty="0" smtClean="0"/>
          </a:p>
          <a:p>
            <a:r>
              <a:rPr lang="en-US" dirty="0" smtClean="0"/>
              <a:t>Using the Excel Equation Solver is </a:t>
            </a:r>
            <a:r>
              <a:rPr lang="en-US" dirty="0" smtClean="0"/>
              <a:t>an OK </a:t>
            </a:r>
            <a:r>
              <a:rPr lang="en-US" dirty="0" smtClean="0"/>
              <a:t>substitute for creating five “close variants”</a:t>
            </a:r>
          </a:p>
          <a:p>
            <a:r>
              <a:rPr lang="en-US" dirty="0" smtClean="0"/>
              <a:t>If you don’t use the excel equation solver</a:t>
            </a:r>
          </a:p>
          <a:p>
            <a:pPr lvl="1"/>
            <a:r>
              <a:rPr lang="en-US" dirty="0" smtClean="0"/>
              <a:t>As you create the close variants for each feature, don’t just make them all at once</a:t>
            </a:r>
          </a:p>
          <a:p>
            <a:pPr lvl="1"/>
            <a:r>
              <a:rPr lang="en-US" dirty="0" smtClean="0"/>
              <a:t>Make a variant</a:t>
            </a:r>
          </a:p>
          <a:p>
            <a:pPr lvl="1"/>
            <a:r>
              <a:rPr lang="en-US" dirty="0" smtClean="0"/>
              <a:t>Test whether it’s better than the previous variant (by goodness metric)</a:t>
            </a:r>
          </a:p>
          <a:p>
            <a:pPr lvl="2"/>
            <a:r>
              <a:rPr lang="en-US" dirty="0" smtClean="0"/>
              <a:t>If it is, keep going in the same direction</a:t>
            </a:r>
          </a:p>
          <a:p>
            <a:pPr lvl="2"/>
            <a:r>
              <a:rPr lang="en-US" dirty="0" smtClean="0"/>
              <a:t>If it isn’t, try doing the opposite or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37976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Feature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report that discusses your process</a:t>
            </a:r>
          </a:p>
          <a:p>
            <a:pPr lvl="1"/>
            <a:r>
              <a:rPr lang="en-US" dirty="0" smtClean="0"/>
              <a:t>I took feature N</a:t>
            </a:r>
          </a:p>
          <a:p>
            <a:pPr lvl="1"/>
            <a:r>
              <a:rPr lang="en-US" dirty="0" smtClean="0"/>
              <a:t>I changed it from N to N*</a:t>
            </a:r>
          </a:p>
          <a:p>
            <a:pPr lvl="1"/>
            <a:r>
              <a:rPr lang="en-US" dirty="0" smtClean="0"/>
              <a:t>The goodness changed from G to G*</a:t>
            </a:r>
          </a:p>
          <a:p>
            <a:pPr lvl="1"/>
            <a:r>
              <a:rPr lang="en-US" dirty="0" smtClean="0"/>
              <a:t>Then I did…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Bring Me </a:t>
            </a:r>
            <a:r>
              <a:rPr lang="en-US" dirty="0" smtClean="0"/>
              <a:t>Another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Feature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for Next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read </a:t>
            </a:r>
          </a:p>
          <a:p>
            <a:r>
              <a:rPr lang="en-US" dirty="0" smtClean="0"/>
              <a:t>Rodrigo</a:t>
            </a:r>
            <a:r>
              <a:rPr lang="en-US" dirty="0"/>
              <a:t>, M.M.T., Baker, </a:t>
            </a:r>
            <a:r>
              <a:rPr lang="en-US" dirty="0" err="1"/>
              <a:t>R.S.J.d</a:t>
            </a:r>
            <a:r>
              <a:rPr lang="en-US" dirty="0"/>
              <a:t>., McLaren, B., Jayme, A., </a:t>
            </a:r>
            <a:r>
              <a:rPr lang="en-US" dirty="0" err="1"/>
              <a:t>Dy</a:t>
            </a:r>
            <a:r>
              <a:rPr lang="en-US" dirty="0"/>
              <a:t>, T. (2012) Development of a Workbench to Address the Educational Data Mining Bottleneck. Proceedings of the 5th International Conference on Educational Data Mining, 152-155. </a:t>
            </a:r>
          </a:p>
        </p:txBody>
      </p:sp>
    </p:spTree>
    <p:extLst>
      <p:ext uri="{BB962C8B-B14F-4D97-AF65-F5344CB8AC3E}">
        <p14:creationId xmlns:p14="http://schemas.microsoft.com/office/powerpoint/2010/main" val="95061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3/30 Feature Reuse</a:t>
            </a:r>
          </a:p>
          <a:p>
            <a:pPr lvl="1"/>
            <a:r>
              <a:rPr lang="en-US" dirty="0" smtClean="0"/>
              <a:t>IFR assignment due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4/1 Lab Session: Building Predictive Models</a:t>
            </a:r>
            <a:endParaRPr lang="en-US" dirty="0"/>
          </a:p>
          <a:p>
            <a:pPr lvl="1"/>
            <a:r>
              <a:rPr lang="en-US" dirty="0" smtClean="0"/>
              <a:t>Come to this if you want to learn more about the theory behind building predictive models; how to do it effectively and appropriately (beyond just the </a:t>
            </a:r>
            <a:r>
              <a:rPr lang="en-US" i="1" dirty="0" smtClean="0"/>
              <a:t>how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don’t need to come to this if you’ve taken Core Methods or Big Data and Education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birthdate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should tell us about their favorite feature they created for Bring Me </a:t>
            </a:r>
            <a:r>
              <a:rPr lang="en-US" dirty="0" smtClean="0"/>
              <a:t>Another Rock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Tell us what it was</a:t>
            </a:r>
          </a:p>
          <a:p>
            <a:r>
              <a:rPr lang="en-US" dirty="0" smtClean="0"/>
              <a:t>How you created it</a:t>
            </a:r>
          </a:p>
          <a:p>
            <a:r>
              <a:rPr lang="en-US" dirty="0" smtClean="0"/>
              <a:t>Your just-so story</a:t>
            </a:r>
          </a:p>
          <a:p>
            <a:r>
              <a:rPr lang="en-US" dirty="0" smtClean="0"/>
              <a:t>And was your just-so story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8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anything cool you did in Excel or another program to create a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2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there any features that anyone kind of wanted to create, but it was too difficult? (or too much work?)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8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got better features (in terms of goodness metric) for Bring Me </a:t>
            </a:r>
            <a:r>
              <a:rPr lang="en-US" dirty="0" smtClean="0"/>
              <a:t>Another Rock, </a:t>
            </a:r>
            <a:r>
              <a:rPr lang="en-US" dirty="0" smtClean="0"/>
              <a:t>than Bring Me a </a:t>
            </a:r>
            <a:r>
              <a:rPr lang="en-US" dirty="0" smtClean="0"/>
              <a:t>Rock?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0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Observations?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2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9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just an Excel clone, abandoned in favor of the fully-online Google Towels Sheets</a:t>
            </a:r>
          </a:p>
          <a:p>
            <a:endParaRPr lang="en-US" dirty="0"/>
          </a:p>
          <a:p>
            <a:r>
              <a:rPr lang="en-US" dirty="0" smtClean="0"/>
              <a:t>But some nice additional functionality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2395537"/>
            <a:ext cx="106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4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629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Feature Engineering Studio</vt:lpstr>
      <vt:lpstr>Welcome to  Bring Me Another Rock</vt:lpstr>
      <vt:lpstr>In birthdate order</vt:lpstr>
      <vt:lpstr>Next</vt:lpstr>
      <vt:lpstr>Too Hard?</vt:lpstr>
      <vt:lpstr>Better?</vt:lpstr>
      <vt:lpstr>Other Interesting Observations?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Questions? Comments?</vt:lpstr>
      <vt:lpstr>Assignment for next Monday</vt:lpstr>
      <vt:lpstr>Iterative Feature Refinement</vt:lpstr>
      <vt:lpstr>Iterative Feature Refinement</vt:lpstr>
      <vt:lpstr>Iterative Feature Refinement</vt:lpstr>
      <vt:lpstr>Also for Next Monday</vt:lpstr>
      <vt:lpstr>Next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92</cp:revision>
  <dcterms:created xsi:type="dcterms:W3CDTF">2013-08-27T11:33:40Z</dcterms:created>
  <dcterms:modified xsi:type="dcterms:W3CDTF">2015-03-24T12:24:33Z</dcterms:modified>
</cp:coreProperties>
</file>