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8" r:id="rId5"/>
    <p:sldId id="279" r:id="rId6"/>
    <p:sldId id="280" r:id="rId7"/>
    <p:sldId id="259" r:id="rId8"/>
    <p:sldId id="262" r:id="rId9"/>
    <p:sldId id="260" r:id="rId10"/>
    <p:sldId id="261" r:id="rId11"/>
    <p:sldId id="263" r:id="rId12"/>
    <p:sldId id="264" r:id="rId13"/>
    <p:sldId id="265" r:id="rId14"/>
    <p:sldId id="266" r:id="rId15"/>
    <p:sldId id="267" r:id="rId16"/>
    <p:sldId id="270" r:id="rId17"/>
    <p:sldId id="284" r:id="rId18"/>
    <p:sldId id="268" r:id="rId19"/>
    <p:sldId id="287" r:id="rId20"/>
    <p:sldId id="285" r:id="rId21"/>
    <p:sldId id="271" r:id="rId22"/>
    <p:sldId id="272" r:id="rId23"/>
    <p:sldId id="273" r:id="rId24"/>
    <p:sldId id="274" r:id="rId25"/>
    <p:sldId id="275" r:id="rId26"/>
    <p:sldId id="281" r:id="rId27"/>
    <p:sldId id="282" r:id="rId28"/>
    <p:sldId id="276" r:id="rId29"/>
    <p:sldId id="283" r:id="rId30"/>
    <p:sldId id="277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6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Feature Engineering Studio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21,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said…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you haven’t had experience building prediction models in </a:t>
            </a:r>
            <a:r>
              <a:rPr lang="en-US" dirty="0" err="1" smtClean="0"/>
              <a:t>RapidMiner</a:t>
            </a:r>
            <a:r>
              <a:rPr lang="en-US" dirty="0" smtClean="0"/>
              <a:t> or a similar tool, then you’ll need to learn</a:t>
            </a:r>
          </a:p>
          <a:p>
            <a:endParaRPr lang="en-US" dirty="0"/>
          </a:p>
          <a:p>
            <a:r>
              <a:rPr lang="en-US" dirty="0" smtClean="0"/>
              <a:t>We will have </a:t>
            </a:r>
            <a:r>
              <a:rPr lang="en-US" dirty="0" smtClean="0"/>
              <a:t>a </a:t>
            </a:r>
            <a:r>
              <a:rPr lang="en-US" dirty="0" smtClean="0"/>
              <a:t>few special lab sessions </a:t>
            </a:r>
            <a:r>
              <a:rPr lang="en-US" dirty="0" smtClean="0"/>
              <a:t>to help </a:t>
            </a:r>
            <a:r>
              <a:rPr lang="en-US" dirty="0" smtClean="0"/>
              <a:t>you catch </a:t>
            </a:r>
            <a:r>
              <a:rPr lang="en-US" dirty="0" smtClean="0"/>
              <a:t>up if </a:t>
            </a:r>
            <a:r>
              <a:rPr lang="en-US" dirty="0" smtClean="0"/>
              <a:t>you </a:t>
            </a:r>
            <a:r>
              <a:rPr lang="en-US" dirty="0" smtClean="0"/>
              <a:t>don’t </a:t>
            </a:r>
            <a:r>
              <a:rPr lang="en-US" dirty="0" smtClean="0"/>
              <a:t>have experience with this paradigm or tools</a:t>
            </a:r>
          </a:p>
          <a:p>
            <a:endParaRPr lang="en-US" dirty="0" smtClean="0"/>
          </a:p>
          <a:p>
            <a:r>
              <a:rPr lang="en-US" dirty="0" smtClean="0"/>
              <a:t>You can definitely catch </a:t>
            </a:r>
            <a:r>
              <a:rPr lang="en-US" dirty="0" smtClean="0"/>
              <a:t>up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614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Took or audited my Core Methods course?</a:t>
            </a:r>
          </a:p>
          <a:p>
            <a:r>
              <a:rPr lang="en-US" dirty="0" smtClean="0"/>
              <a:t>Has built a prediction model using a classification algorithm and cross-validation?</a:t>
            </a:r>
          </a:p>
          <a:p>
            <a:r>
              <a:rPr lang="en-US" dirty="0" smtClean="0"/>
              <a:t>Has built a regression model in a stats package using stepwise regression?</a:t>
            </a:r>
          </a:p>
          <a:p>
            <a:r>
              <a:rPr lang="en-US" dirty="0" smtClean="0"/>
              <a:t>Has run a regression in a stats package?</a:t>
            </a:r>
          </a:p>
          <a:p>
            <a:r>
              <a:rPr lang="en-US" dirty="0" smtClean="0"/>
              <a:t>Has built any kind of mathematical model?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83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this class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Lots of assignments (13)</a:t>
            </a:r>
          </a:p>
          <a:p>
            <a:pPr lvl="1"/>
            <a:r>
              <a:rPr lang="en-US" dirty="0" smtClean="0"/>
              <a:t>They can’t be late, because we will discuss them in class</a:t>
            </a:r>
          </a:p>
          <a:p>
            <a:pPr lvl="1"/>
            <a:r>
              <a:rPr lang="en-US" dirty="0" smtClean="0"/>
              <a:t>3 of 12 regular assignments can be missed without penalty, but not the final presentation </a:t>
            </a:r>
            <a:r>
              <a:rPr lang="en-US" dirty="0" smtClean="0"/>
              <a:t>(#13)</a:t>
            </a:r>
          </a:p>
          <a:p>
            <a:pPr lvl="1"/>
            <a:r>
              <a:rPr lang="en-US" dirty="0" smtClean="0"/>
              <a:t>Important note: You cannot do extra assignments and take the best grades. Only the first 9 assignments turned in will be graded.</a:t>
            </a:r>
          </a:p>
          <a:p>
            <a:r>
              <a:rPr lang="en-US" dirty="0" smtClean="0"/>
              <a:t>Not </a:t>
            </a:r>
            <a:r>
              <a:rPr lang="en-US" dirty="0" smtClean="0"/>
              <a:t>many required readings</a:t>
            </a:r>
          </a:p>
          <a:p>
            <a:r>
              <a:rPr lang="en-US" dirty="0" smtClean="0"/>
              <a:t>Essential to participate in critique and class discussions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29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had a design studio style course before?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49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not…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lecture class</a:t>
            </a:r>
          </a:p>
          <a:p>
            <a:r>
              <a:rPr lang="en-US" dirty="0" smtClean="0"/>
              <a:t>A reading discussion seminar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38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class where you will be working on a project of your own choosing the whole semester</a:t>
            </a:r>
          </a:p>
          <a:p>
            <a:endParaRPr lang="en-US" dirty="0"/>
          </a:p>
          <a:p>
            <a:r>
              <a:rPr lang="en-US" dirty="0" smtClean="0"/>
              <a:t>A class where you’ll get, and give, a lot of constructive criticism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9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semester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build a prediction model</a:t>
            </a:r>
          </a:p>
          <a:p>
            <a:r>
              <a:rPr lang="en-US" dirty="0" smtClean="0"/>
              <a:t>If you have your own data set, and research question – perfect!</a:t>
            </a:r>
          </a:p>
          <a:p>
            <a:r>
              <a:rPr lang="en-US" dirty="0" smtClean="0"/>
              <a:t>If you don’t have your own data set, and research question – no worries! I will help you find one!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62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Regular sessions</a:t>
            </a:r>
          </a:p>
          <a:p>
            <a:pPr lvl="1"/>
            <a:r>
              <a:rPr lang="en-US" dirty="0" smtClean="0"/>
              <a:t>Discuss readings, work on projects</a:t>
            </a:r>
          </a:p>
          <a:p>
            <a:pPr lvl="1"/>
            <a:endParaRPr lang="en-US" dirty="0"/>
          </a:p>
          <a:p>
            <a:r>
              <a:rPr lang="en-US" dirty="0" smtClean="0"/>
              <a:t>Lab sessions</a:t>
            </a:r>
          </a:p>
          <a:p>
            <a:pPr lvl="1"/>
            <a:r>
              <a:rPr lang="en-US" dirty="0" smtClean="0"/>
              <a:t>Extra practice with tools </a:t>
            </a:r>
          </a:p>
          <a:p>
            <a:pPr lvl="1"/>
            <a:r>
              <a:rPr lang="en-US" dirty="0" smtClean="0"/>
              <a:t>Lecture on concepts beyond regular class topics</a:t>
            </a:r>
          </a:p>
          <a:p>
            <a:pPr lvl="2"/>
            <a:r>
              <a:rPr lang="en-US" dirty="0" smtClean="0"/>
              <a:t>Including core content from HUDK4050 needed for this class</a:t>
            </a:r>
          </a:p>
          <a:p>
            <a:pPr lvl="2"/>
            <a:r>
              <a:rPr lang="en-US" dirty="0" smtClean="0"/>
              <a:t>Not a substitute for HUDK4050, we’ll be covering about 5% of HUDK4050 in these sessions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28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look at syllabus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54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be made </a:t>
            </a:r>
            <a:r>
              <a:rPr lang="en-US" smtClean="0"/>
              <a:t>available very soon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6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Welcome to </a:t>
            </a:r>
            <a:br>
              <a:rPr lang="en-US" dirty="0" smtClean="0"/>
            </a:br>
            <a:r>
              <a:rPr lang="en-US" dirty="0" smtClean="0"/>
              <a:t>Feature Engineering Studio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 studio-style course teaching how to distill and engineer features for data mining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28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11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1/26 Lab session </a:t>
            </a:r>
            <a:r>
              <a:rPr lang="en-US" dirty="0" smtClean="0"/>
              <a:t>on data set finding</a:t>
            </a:r>
          </a:p>
          <a:p>
            <a:pPr lvl="1"/>
            <a:r>
              <a:rPr lang="en-US" dirty="0" smtClean="0"/>
              <a:t>Come to this if you don’t have a data set in mind</a:t>
            </a:r>
          </a:p>
          <a:p>
            <a:r>
              <a:rPr lang="en-US" dirty="0" smtClean="0"/>
              <a:t>2/2 Problem </a:t>
            </a:r>
            <a:r>
              <a:rPr lang="en-US" dirty="0" smtClean="0"/>
              <a:t>proposal (</a:t>
            </a:r>
            <a:r>
              <a:rPr lang="en-US" dirty="0" err="1" smtClean="0"/>
              <a:t>Asgn</a:t>
            </a:r>
            <a:r>
              <a:rPr lang="en-US" dirty="0" smtClean="0"/>
              <a:t>. 1 due</a:t>
            </a:r>
            <a:r>
              <a:rPr lang="en-US" dirty="0" smtClean="0"/>
              <a:t>)</a:t>
            </a:r>
          </a:p>
          <a:p>
            <a:r>
              <a:rPr lang="en-US" dirty="0" smtClean="0"/>
              <a:t>2/4 Data cleaning (</a:t>
            </a:r>
            <a:r>
              <a:rPr lang="en-US" dirty="0" err="1" smtClean="0"/>
              <a:t>Asgn</a:t>
            </a:r>
            <a:r>
              <a:rPr lang="en-US" dirty="0" smtClean="0"/>
              <a:t>. 2 due)</a:t>
            </a:r>
          </a:p>
          <a:p>
            <a:r>
              <a:rPr lang="en-US" dirty="0"/>
              <a:t>2/16 </a:t>
            </a:r>
            <a:r>
              <a:rPr lang="en-US" dirty="0" smtClean="0"/>
              <a:t>Lab session </a:t>
            </a:r>
            <a:r>
              <a:rPr lang="en-US" dirty="0"/>
              <a:t>on </a:t>
            </a:r>
            <a:r>
              <a:rPr lang="en-US" dirty="0" err="1"/>
              <a:t>RapidMiner</a:t>
            </a:r>
            <a:endParaRPr lang="en-US" dirty="0"/>
          </a:p>
          <a:p>
            <a:pPr lvl="1"/>
            <a:r>
              <a:rPr lang="en-US" dirty="0"/>
              <a:t>Come to this if you’ve never built a classifier or </a:t>
            </a:r>
            <a:r>
              <a:rPr lang="en-US" dirty="0" err="1"/>
              <a:t>regressor</a:t>
            </a:r>
            <a:r>
              <a:rPr lang="en-US" dirty="0"/>
              <a:t> in </a:t>
            </a:r>
            <a:r>
              <a:rPr lang="en-US" dirty="0" err="1"/>
              <a:t>RapidMiner</a:t>
            </a:r>
            <a:r>
              <a:rPr lang="en-US" dirty="0"/>
              <a:t> (or a similar tool)</a:t>
            </a:r>
          </a:p>
          <a:p>
            <a:pPr lvl="1"/>
            <a:r>
              <a:rPr lang="en-US" dirty="0"/>
              <a:t>Statistical significance tests using linear regression don’t count</a:t>
            </a:r>
            <a:r>
              <a:rPr lang="en-US" dirty="0" smtClean="0"/>
              <a:t>…</a:t>
            </a:r>
            <a:endParaRPr lang="en-US" dirty="0" smtClean="0"/>
          </a:p>
          <a:p>
            <a:r>
              <a:rPr lang="en-US" dirty="0" smtClean="0"/>
              <a:t>2/23 </a:t>
            </a:r>
            <a:r>
              <a:rPr lang="en-US" dirty="0" smtClean="0"/>
              <a:t>Feature distillation in Excel (</a:t>
            </a:r>
            <a:r>
              <a:rPr lang="en-US" dirty="0" smtClean="0"/>
              <a:t>Asgn.3  </a:t>
            </a:r>
            <a:r>
              <a:rPr lang="en-US" dirty="0" smtClean="0"/>
              <a:t>due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382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Problem Proposal</a:t>
            </a:r>
          </a:p>
          <a:p>
            <a:pPr lvl="1"/>
            <a:r>
              <a:rPr lang="en-US" dirty="0" smtClean="0"/>
              <a:t>Due </a:t>
            </a:r>
            <a:r>
              <a:rPr lang="en-US" dirty="0" smtClean="0"/>
              <a:t>Monday, February 2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Be ready to talk for </a:t>
            </a:r>
            <a:r>
              <a:rPr lang="en-US" dirty="0" smtClean="0"/>
              <a:t>5 </a:t>
            </a:r>
            <a:r>
              <a:rPr lang="en-US" dirty="0" smtClean="0"/>
              <a:t>minutes on:</a:t>
            </a:r>
          </a:p>
          <a:p>
            <a:pPr lvl="1"/>
            <a:r>
              <a:rPr lang="en-US" dirty="0" smtClean="0"/>
              <a:t>A data set</a:t>
            </a:r>
          </a:p>
          <a:p>
            <a:pPr lvl="2"/>
            <a:r>
              <a:rPr lang="en-US" dirty="0" smtClean="0"/>
              <a:t>Give where it came from and how big it is</a:t>
            </a:r>
          </a:p>
          <a:p>
            <a:pPr lvl="2"/>
            <a:r>
              <a:rPr lang="en-US" dirty="0" smtClean="0"/>
              <a:t>You need to already have this data set, or be able to acquire it in the next two weeks</a:t>
            </a:r>
          </a:p>
          <a:p>
            <a:pPr lvl="1"/>
            <a:r>
              <a:rPr lang="en-US" dirty="0" smtClean="0"/>
              <a:t>A prediction model you will build in this data set</a:t>
            </a:r>
          </a:p>
          <a:p>
            <a:pPr lvl="1"/>
            <a:r>
              <a:rPr lang="en-US" dirty="0" smtClean="0"/>
              <a:t>What variable will you predict?</a:t>
            </a:r>
          </a:p>
          <a:p>
            <a:pPr lvl="1"/>
            <a:r>
              <a:rPr lang="en-US" dirty="0" smtClean="0"/>
              <a:t>What kind of variables will you use to predict it?</a:t>
            </a:r>
          </a:p>
          <a:p>
            <a:pPr lvl="1"/>
            <a:r>
              <a:rPr lang="en-US" dirty="0" smtClean="0"/>
              <a:t>Why is this worth doing?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18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Pardos</a:t>
            </a:r>
            <a:r>
              <a:rPr lang="en-US" dirty="0" smtClean="0"/>
              <a:t> et al., </a:t>
            </a:r>
            <a:r>
              <a:rPr lang="en-US" dirty="0" smtClean="0"/>
              <a:t>2014)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Data set</a:t>
            </a:r>
          </a:p>
          <a:p>
            <a:pPr lvl="1"/>
            <a:r>
              <a:rPr lang="en-US" dirty="0" err="1" smtClean="0"/>
              <a:t>ASSISTments</a:t>
            </a:r>
            <a:r>
              <a:rPr lang="en-US" dirty="0" smtClean="0"/>
              <a:t> system, formative assessment and learning software for math used by 60k students a year (</a:t>
            </a:r>
            <a:r>
              <a:rPr lang="en-US" dirty="0" err="1" smtClean="0"/>
              <a:t>Razzaq</a:t>
            </a:r>
            <a:r>
              <a:rPr lang="en-US" dirty="0" smtClean="0"/>
              <a:t> et al., 2007)</a:t>
            </a:r>
          </a:p>
          <a:p>
            <a:pPr lvl="1"/>
            <a:r>
              <a:rPr lang="en-US" dirty="0" smtClean="0"/>
              <a:t>810,000 data points from 229 students studied</a:t>
            </a:r>
          </a:p>
          <a:p>
            <a:pPr lvl="1"/>
            <a:r>
              <a:rPr lang="en-US" dirty="0" smtClean="0"/>
              <a:t>Student actions in the software have been overlaid with synchronized field </a:t>
            </a:r>
            <a:r>
              <a:rPr lang="en-US" dirty="0" smtClean="0"/>
              <a:t>observations of </a:t>
            </a:r>
            <a:r>
              <a:rPr lang="en-US" dirty="0" smtClean="0"/>
              <a:t>student affect (boredom, frustration, etc.)</a:t>
            </a:r>
          </a:p>
          <a:p>
            <a:pPr lvl="2"/>
            <a:r>
              <a:rPr lang="en-US" dirty="0" smtClean="0"/>
              <a:t>3075 field </a:t>
            </a:r>
            <a:r>
              <a:rPr lang="en-US" dirty="0" smtClean="0"/>
              <a:t>observations</a:t>
            </a:r>
            <a:endParaRPr lang="en-US" dirty="0" smtClean="0"/>
          </a:p>
          <a:p>
            <a:pPr lvl="2"/>
            <a:r>
              <a:rPr lang="en-US" dirty="0" smtClean="0"/>
              <a:t>Each field </a:t>
            </a:r>
            <a:r>
              <a:rPr lang="en-US" dirty="0" smtClean="0"/>
              <a:t>observation connects </a:t>
            </a:r>
            <a:r>
              <a:rPr lang="en-US" dirty="0" smtClean="0"/>
              <a:t>to 20 seconds of log file actions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6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Pardos</a:t>
            </a:r>
            <a:r>
              <a:rPr lang="en-US" dirty="0" smtClean="0"/>
              <a:t> et al., </a:t>
            </a:r>
            <a:r>
              <a:rPr lang="en-US" dirty="0" smtClean="0"/>
              <a:t>2014)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will predict whether a student is bored at a specific time</a:t>
            </a:r>
          </a:p>
          <a:p>
            <a:pPr lvl="1"/>
            <a:r>
              <a:rPr lang="en-US" dirty="0" smtClean="0"/>
              <a:t>So that we can replicate the human judgments without needing a field observer</a:t>
            </a:r>
          </a:p>
          <a:p>
            <a:endParaRPr lang="en-US" dirty="0" smtClean="0"/>
          </a:p>
          <a:p>
            <a:r>
              <a:rPr lang="en-US" dirty="0" smtClean="0"/>
              <a:t>We will predict this from what was going on in the log files at the time the field observation was made</a:t>
            </a:r>
          </a:p>
          <a:p>
            <a:pPr lvl="1"/>
            <a:r>
              <a:rPr lang="en-US" dirty="0" smtClean="0"/>
              <a:t>We know every student action’s correctness, timing, relevant skill, and probability they knew the skill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15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Pardos</a:t>
            </a:r>
            <a:r>
              <a:rPr lang="en-US" dirty="0" smtClean="0"/>
              <a:t> et al., </a:t>
            </a:r>
            <a:r>
              <a:rPr lang="en-US" dirty="0" smtClean="0"/>
              <a:t>2014)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is worth doing because boredom is known to predict student learning (Craig et al., 2004; Rodrigo et al., 2009; </a:t>
            </a:r>
            <a:r>
              <a:rPr lang="en-US" dirty="0" err="1" smtClean="0"/>
              <a:t>Pekrun</a:t>
            </a:r>
            <a:r>
              <a:rPr lang="en-US" dirty="0" smtClean="0"/>
              <a:t> et al., 2010)</a:t>
            </a:r>
          </a:p>
          <a:p>
            <a:endParaRPr lang="en-US" dirty="0" smtClean="0"/>
          </a:p>
          <a:p>
            <a:r>
              <a:rPr lang="en-US" dirty="0" smtClean="0"/>
              <a:t>And building a detector will help us study boredom more thoroughly</a:t>
            </a:r>
          </a:p>
          <a:p>
            <a:endParaRPr lang="en-US" dirty="0"/>
          </a:p>
          <a:p>
            <a:r>
              <a:rPr lang="en-US" dirty="0" smtClean="0"/>
              <a:t>As well as enabling us to intervene on boredom in real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0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problem genuinely important? (usable or publishable)</a:t>
            </a:r>
          </a:p>
          <a:p>
            <a:r>
              <a:rPr lang="en-US" dirty="0" smtClean="0"/>
              <a:t>Is there a good measure of ground truth? (the variable you want to predict)</a:t>
            </a:r>
          </a:p>
          <a:p>
            <a:r>
              <a:rPr lang="en-US" dirty="0" smtClean="0"/>
              <a:t>Do we have rich enough data to distill meaningful features?</a:t>
            </a:r>
          </a:p>
          <a:p>
            <a:r>
              <a:rPr lang="en-US" dirty="0" smtClean="0"/>
              <a:t>Is there enough data to be able to take advantage of data mining?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61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don’t need to be able to answer these questions in a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Think about them</a:t>
            </a:r>
          </a:p>
          <a:p>
            <a:r>
              <a:rPr lang="en-US" dirty="0" smtClean="0"/>
              <a:t>Think about your problem</a:t>
            </a:r>
          </a:p>
          <a:p>
            <a:r>
              <a:rPr lang="en-US" dirty="0" smtClean="0"/>
              <a:t>Email me or come to my office hours</a:t>
            </a:r>
            <a:br>
              <a:rPr lang="en-US" dirty="0" smtClean="0"/>
            </a:br>
            <a:r>
              <a:rPr lang="en-US" dirty="0" smtClean="0"/>
              <a:t>(or set up an appointment)</a:t>
            </a:r>
          </a:p>
          <a:p>
            <a:r>
              <a:rPr lang="en-US" dirty="0" smtClean="0"/>
              <a:t>Bring it to class</a:t>
            </a:r>
          </a:p>
          <a:p>
            <a:r>
              <a:rPr lang="en-US" dirty="0" smtClean="0"/>
              <a:t>We’ll discuss it in class</a:t>
            </a:r>
          </a:p>
          <a:p>
            <a:endParaRPr lang="en-US" dirty="0"/>
          </a:p>
          <a:p>
            <a:r>
              <a:rPr lang="en-US" dirty="0" smtClean="0"/>
              <a:t>No idea is perfect right from the start!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0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ready to answer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51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ready to answer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ready to ask questions too…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27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We’ll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of feature engineering and distillation</a:t>
            </a:r>
          </a:p>
          <a:p>
            <a:pPr lvl="1"/>
            <a:r>
              <a:rPr lang="en-US" dirty="0" smtClean="0"/>
              <a:t>brainstorming features </a:t>
            </a:r>
          </a:p>
          <a:p>
            <a:pPr lvl="1"/>
            <a:r>
              <a:rPr lang="en-US" dirty="0" smtClean="0"/>
              <a:t>deciding what features to create</a:t>
            </a:r>
          </a:p>
          <a:p>
            <a:pPr lvl="1"/>
            <a:r>
              <a:rPr lang="en-US" dirty="0" smtClean="0"/>
              <a:t>criteria for selecting features</a:t>
            </a:r>
          </a:p>
          <a:p>
            <a:pPr lvl="1"/>
            <a:r>
              <a:rPr lang="en-US" dirty="0" smtClean="0"/>
              <a:t>actually creating the features</a:t>
            </a:r>
          </a:p>
          <a:p>
            <a:pPr lvl="1"/>
            <a:r>
              <a:rPr lang="en-US" dirty="0" smtClean="0"/>
              <a:t>studying the impact of features on model goodness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14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data ready at hand?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 to </a:t>
            </a:r>
            <a:r>
              <a:rPr lang="en-US" dirty="0" smtClean="0"/>
              <a:t>next Monday’s </a:t>
            </a:r>
            <a:r>
              <a:rPr lang="en-US" dirty="0" smtClean="0"/>
              <a:t>session</a:t>
            </a:r>
            <a:r>
              <a:rPr lang="en-US" dirty="0" smtClean="0"/>
              <a:t>, we will find you data!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29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 or concerns?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55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Feature engineering is the most important, and least well-studied part of the process of developing prediction models</a:t>
            </a:r>
          </a:p>
          <a:p>
            <a:endParaRPr lang="en-US" dirty="0"/>
          </a:p>
          <a:p>
            <a:r>
              <a:rPr lang="en-US" dirty="0" smtClean="0"/>
              <a:t>It is an art, it is human-driven design</a:t>
            </a:r>
          </a:p>
          <a:p>
            <a:r>
              <a:rPr lang="en-US" dirty="0" smtClean="0"/>
              <a:t>It involves lore rather than well-known and validated principles</a:t>
            </a:r>
          </a:p>
          <a:p>
            <a:r>
              <a:rPr lang="en-US" dirty="0" smtClean="0"/>
              <a:t>It is hard! (But fun, and important)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44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well known in data mining (and statistics for that matter)</a:t>
            </a:r>
          </a:p>
          <a:p>
            <a:endParaRPr lang="en-US" dirty="0"/>
          </a:p>
          <a:p>
            <a:r>
              <a:rPr lang="en-US" dirty="0" smtClean="0"/>
              <a:t>That your model will never be any good if your features (predictors) aren’t very good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46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take the voluminous, ill-formed, and yet under-specified data that we now have in education</a:t>
            </a:r>
          </a:p>
          <a:p>
            <a:endParaRPr lang="en-US" dirty="0"/>
          </a:p>
          <a:p>
            <a:r>
              <a:rPr lang="en-US" dirty="0" smtClean="0"/>
              <a:t>And shape it into a reasonable set of variables</a:t>
            </a:r>
          </a:p>
          <a:p>
            <a:endParaRPr lang="en-US" dirty="0"/>
          </a:p>
          <a:p>
            <a:r>
              <a:rPr lang="en-US" dirty="0" smtClean="0"/>
              <a:t>In an efficient, effective, and predictive way?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89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We’ll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Excel</a:t>
            </a:r>
            <a:endParaRPr lang="en-US" dirty="0" smtClean="0"/>
          </a:p>
          <a:p>
            <a:r>
              <a:rPr lang="en-US" dirty="0" smtClean="0"/>
              <a:t>Google Refine</a:t>
            </a:r>
          </a:p>
          <a:p>
            <a:r>
              <a:rPr lang="en-US" dirty="0" err="1" smtClean="0"/>
              <a:t>RapidMiner</a:t>
            </a:r>
            <a:endParaRPr lang="en-US" dirty="0" smtClean="0"/>
          </a:p>
          <a:p>
            <a:r>
              <a:rPr lang="en-US" dirty="0" smtClean="0"/>
              <a:t>Other </a:t>
            </a:r>
            <a:r>
              <a:rPr lang="en-US" dirty="0" smtClean="0"/>
              <a:t>relevant tools (TBD/your choice)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78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 11am-12:40pm</a:t>
            </a:r>
          </a:p>
          <a:p>
            <a:r>
              <a:rPr lang="en-US" dirty="0" smtClean="0"/>
              <a:t>Wednesday </a:t>
            </a:r>
            <a:r>
              <a:rPr lang="en-US" dirty="0" smtClean="0"/>
              <a:t>11am-12:40pm</a:t>
            </a:r>
          </a:p>
          <a:p>
            <a:endParaRPr lang="en-US" dirty="0"/>
          </a:p>
          <a:p>
            <a:r>
              <a:rPr lang="en-US" dirty="0" smtClean="0"/>
              <a:t>Not every week; please see online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66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Prerequisite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Core Methods in Educational Data Mining </a:t>
            </a:r>
          </a:p>
          <a:p>
            <a:r>
              <a:rPr lang="en-US" dirty="0" smtClean="0"/>
              <a:t>Or instructor approval</a:t>
            </a:r>
          </a:p>
          <a:p>
            <a:endParaRPr lang="en-US" dirty="0"/>
          </a:p>
          <a:p>
            <a:r>
              <a:rPr lang="en-US" dirty="0" smtClean="0"/>
              <a:t>I will approve anyone who has at least a little bit of background building prediction models or similar statistical models</a:t>
            </a:r>
          </a:p>
          <a:p>
            <a:pPr lvl="1"/>
            <a:r>
              <a:rPr lang="en-US" dirty="0" smtClean="0"/>
              <a:t>Talk to me after class, during my office hours, or by appointment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65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1078</Words>
  <Application>Microsoft Office PowerPoint</Application>
  <PresentationFormat>On-screen Show (4:3)</PresentationFormat>
  <Paragraphs>148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Feature Engineering Studio</vt:lpstr>
      <vt:lpstr>Welcome to  Feature Engineering Studio</vt:lpstr>
      <vt:lpstr>What We’ll Cover</vt:lpstr>
      <vt:lpstr>Why?</vt:lpstr>
      <vt:lpstr>Why?</vt:lpstr>
      <vt:lpstr>The Big Idea</vt:lpstr>
      <vt:lpstr>Tools We’ll Use</vt:lpstr>
      <vt:lpstr>Course times</vt:lpstr>
      <vt:lpstr>Course Prerequisite</vt:lpstr>
      <vt:lpstr>That said…</vt:lpstr>
      <vt:lpstr>Who here?</vt:lpstr>
      <vt:lpstr>How this class works</vt:lpstr>
      <vt:lpstr>Who here?</vt:lpstr>
      <vt:lpstr>This is not…</vt:lpstr>
      <vt:lpstr>This is…</vt:lpstr>
      <vt:lpstr>The semester project</vt:lpstr>
      <vt:lpstr>Two types of classes</vt:lpstr>
      <vt:lpstr>Assignments</vt:lpstr>
      <vt:lpstr>Readings</vt:lpstr>
      <vt:lpstr>Any questions?</vt:lpstr>
      <vt:lpstr>Upcoming Classes</vt:lpstr>
      <vt:lpstr>Assignment One</vt:lpstr>
      <vt:lpstr>Example  (Pardos et al., 2014)</vt:lpstr>
      <vt:lpstr>Example  (Pardos et al., 2014)</vt:lpstr>
      <vt:lpstr>Example  (Pardos et al., 2014)</vt:lpstr>
      <vt:lpstr>Important Considerations</vt:lpstr>
      <vt:lpstr>You don’t need to be able to answer these questions in a week</vt:lpstr>
      <vt:lpstr>Be ready to answer questions</vt:lpstr>
      <vt:lpstr>Be ready to answer questions</vt:lpstr>
      <vt:lpstr>No data ready at hand?</vt:lpstr>
      <vt:lpstr>Any questions or concerns?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CIS</cp:lastModifiedBy>
  <cp:revision>21</cp:revision>
  <dcterms:created xsi:type="dcterms:W3CDTF">2013-08-27T11:33:40Z</dcterms:created>
  <dcterms:modified xsi:type="dcterms:W3CDTF">2015-01-16T20:54:17Z</dcterms:modified>
</cp:coreProperties>
</file>