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61" r:id="rId4"/>
    <p:sldId id="362" r:id="rId5"/>
    <p:sldId id="363" r:id="rId6"/>
    <p:sldId id="364" r:id="rId7"/>
    <p:sldId id="365" r:id="rId8"/>
    <p:sldId id="376" r:id="rId9"/>
    <p:sldId id="366" r:id="rId10"/>
    <p:sldId id="367" r:id="rId11"/>
    <p:sldId id="370" r:id="rId12"/>
    <p:sldId id="371" r:id="rId13"/>
    <p:sldId id="372" r:id="rId14"/>
    <p:sldId id="373" r:id="rId15"/>
    <p:sldId id="374" r:id="rId16"/>
    <p:sldId id="375" r:id="rId17"/>
    <p:sldId id="408" r:id="rId18"/>
    <p:sldId id="410" r:id="rId19"/>
    <p:sldId id="411" r:id="rId20"/>
    <p:sldId id="412" r:id="rId21"/>
    <p:sldId id="413" r:id="rId22"/>
    <p:sldId id="414" r:id="rId23"/>
    <p:sldId id="415" r:id="rId24"/>
    <p:sldId id="416" r:id="rId25"/>
    <p:sldId id="417" r:id="rId26"/>
    <p:sldId id="418" r:id="rId27"/>
    <p:sldId id="419" r:id="rId28"/>
    <p:sldId id="420" r:id="rId29"/>
    <p:sldId id="421" r:id="rId30"/>
    <p:sldId id="422" r:id="rId31"/>
    <p:sldId id="423" r:id="rId32"/>
    <p:sldId id="424" r:id="rId33"/>
    <p:sldId id="399" r:id="rId34"/>
    <p:sldId id="400" r:id="rId35"/>
    <p:sldId id="401" r:id="rId36"/>
    <p:sldId id="402" r:id="rId37"/>
    <p:sldId id="403" r:id="rId38"/>
    <p:sldId id="404" r:id="rId39"/>
    <p:sldId id="405" r:id="rId40"/>
    <p:sldId id="406" r:id="rId41"/>
    <p:sldId id="407" r:id="rId42"/>
    <p:sldId id="390" r:id="rId43"/>
    <p:sldId id="393" r:id="rId44"/>
    <p:sldId id="395" r:id="rId45"/>
    <p:sldId id="396" r:id="rId46"/>
    <p:sldId id="397" r:id="rId47"/>
    <p:sldId id="398" r:id="rId48"/>
    <p:sldId id="360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67" d="100"/>
          <a:sy n="67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enoy.admu.edu.ph/~alls/download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30,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a good thing or a bad thing, when your </a:t>
            </a:r>
            <a:r>
              <a:rPr lang="en-US" dirty="0"/>
              <a:t>feature </a:t>
            </a:r>
            <a:r>
              <a:rPr lang="en-US" dirty="0" smtClean="0"/>
              <a:t>changes meaning due to refinement?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721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Parameter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a volunteer who had a final best feature that was quite different from their original feature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2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interesting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a volunteer who had a final best feature that was quite different from their original feature</a:t>
            </a:r>
          </a:p>
          <a:p>
            <a:endParaRPr lang="en-US" dirty="0"/>
          </a:p>
          <a:p>
            <a:r>
              <a:rPr lang="en-US" dirty="0" smtClean="0"/>
              <a:t>Please bring up your laptop or a flash drive with your data set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80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line graph</a:t>
            </a:r>
          </a:p>
          <a:p>
            <a:endParaRPr lang="en-US" dirty="0"/>
          </a:p>
          <a:p>
            <a:r>
              <a:rPr lang="en-US" dirty="0" smtClean="0"/>
              <a:t>X axis – parameter value</a:t>
            </a:r>
          </a:p>
          <a:p>
            <a:r>
              <a:rPr lang="en-US" dirty="0" smtClean="0"/>
              <a:t>Y axis – model goodness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5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volunteer?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anyone else like to look at their feature this way?</a:t>
            </a:r>
          </a:p>
          <a:p>
            <a:endParaRPr lang="en-US" dirty="0"/>
          </a:p>
          <a:p>
            <a:r>
              <a:rPr lang="en-US" dirty="0" smtClean="0"/>
              <a:t>Multiple volunteers are 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31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19400" y="2514600"/>
            <a:ext cx="9144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33800" y="2514600"/>
            <a:ext cx="90424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638040" y="2514600"/>
            <a:ext cx="54356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76520" y="2514600"/>
            <a:ext cx="76708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014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 Thoughts?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64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 Workbench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http://penoy.admu.edu.ph/~alls/downloads</a:t>
            </a:r>
            <a:endParaRPr lang="en-US" dirty="0" smtClean="0"/>
          </a:p>
          <a:p>
            <a:r>
              <a:rPr lang="en-US" dirty="0" smtClean="0"/>
              <a:t>Tool to address the </a:t>
            </a:r>
            <a:r>
              <a:rPr lang="en-US" dirty="0" smtClean="0"/>
              <a:t>bottleneck in labeling data and simple feature distillation</a:t>
            </a:r>
            <a:endParaRPr lang="en-US" dirty="0" smtClean="0"/>
          </a:p>
          <a:p>
            <a:r>
              <a:rPr lang="en-US" dirty="0" smtClean="0"/>
              <a:t>Currently allows learning scientists to</a:t>
            </a:r>
          </a:p>
          <a:p>
            <a:pPr lvl="1"/>
            <a:r>
              <a:rPr lang="en-US" dirty="0" smtClean="0"/>
              <a:t>Label previously collected data</a:t>
            </a:r>
          </a:p>
          <a:p>
            <a:pPr lvl="1"/>
            <a:r>
              <a:rPr lang="en-US" dirty="0" smtClean="0"/>
              <a:t>Collaborate with others in labeling data</a:t>
            </a:r>
          </a:p>
          <a:p>
            <a:pPr lvl="1"/>
            <a:r>
              <a:rPr lang="en-US" dirty="0" smtClean="0"/>
              <a:t>Distill additional features from log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997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import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importation of CSV and </a:t>
            </a:r>
            <a:r>
              <a:rPr lang="en-US" dirty="0" err="1" smtClean="0"/>
              <a:t>DataShop</a:t>
            </a:r>
            <a:r>
              <a:rPr lang="en-US" dirty="0" smtClean="0"/>
              <a:t> text files.</a:t>
            </a:r>
          </a:p>
          <a:p>
            <a:r>
              <a:rPr lang="en-US" dirty="0" smtClean="0"/>
              <a:t>Allows importation of batches of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799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importation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7239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933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Iterative Feature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importation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19200"/>
            <a:ext cx="7696200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9670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distillation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Automatically distills 26 features based on the work of (Baker, et al., 2008 and others)</a:t>
            </a:r>
          </a:p>
          <a:p>
            <a:r>
              <a:rPr lang="en-US" dirty="0" smtClean="0"/>
              <a:t>Adding to these features requires modification of the EDM Workbench </a:t>
            </a:r>
            <a:r>
              <a:rPr lang="en-US" dirty="0" err="1" smtClean="0"/>
              <a:t>config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21 operations defined in the program</a:t>
            </a:r>
          </a:p>
          <a:p>
            <a:pPr lvl="1"/>
            <a:r>
              <a:rPr lang="en-US" dirty="0" smtClean="0"/>
              <a:t>Any new feature has to be defined in terms of a subset of the 21 operations</a:t>
            </a:r>
          </a:p>
        </p:txBody>
      </p:sp>
    </p:spTree>
    <p:extLst>
      <p:ext uri="{BB962C8B-B14F-4D97-AF65-F5344CB8AC3E}">
        <p14:creationId xmlns:p14="http://schemas.microsoft.com/office/powerpoint/2010/main" val="3328419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 Workbench </a:t>
            </a:r>
            <a:r>
              <a:rPr lang="en-US" dirty="0" err="1"/>
              <a:t>c</a:t>
            </a:r>
            <a:r>
              <a:rPr lang="en-US" dirty="0" err="1" smtClean="0"/>
              <a:t>onfig</a:t>
            </a:r>
            <a:r>
              <a:rPr lang="en-US" dirty="0" smtClean="0"/>
              <a:t> file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077200" cy="4876800"/>
        </p:xfrm>
        <a:graphic>
          <a:graphicData uri="http://schemas.openxmlformats.org/drawingml/2006/table">
            <a:tbl>
              <a:tblPr/>
              <a:tblGrid>
                <a:gridCol w="8077200"/>
              </a:tblGrid>
              <a:tr h="48768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urier New"/>
                          <a:ea typeface="Times New Roman"/>
                        </a:rPr>
                        <a:t>&lt;</a:t>
                      </a:r>
                      <a:r>
                        <a:rPr lang="en-US" sz="2000" dirty="0" err="1">
                          <a:latin typeface="Courier New"/>
                          <a:ea typeface="Times New Roman"/>
                        </a:rPr>
                        <a:t>feature_set</a:t>
                      </a:r>
                      <a:r>
                        <a:rPr lang="en-US" sz="2000" dirty="0">
                          <a:latin typeface="Courier New"/>
                          <a:ea typeface="Times New Roman"/>
                        </a:rPr>
                        <a:t>&gt;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urier New"/>
                          <a:ea typeface="Times New Roman"/>
                        </a:rPr>
                        <a:t>  &lt;</a:t>
                      </a:r>
                      <a:r>
                        <a:rPr lang="en-US" sz="2000" dirty="0" err="1">
                          <a:latin typeface="Courier New"/>
                          <a:ea typeface="Times New Roman"/>
                        </a:rPr>
                        <a:t>timeSD</a:t>
                      </a:r>
                      <a:r>
                        <a:rPr lang="en-US" sz="2000" dirty="0">
                          <a:latin typeface="Courier New"/>
                          <a:ea typeface="Times New Roman"/>
                        </a:rPr>
                        <a:t>&gt;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ourier New"/>
                        </a:rPr>
                        <a:t>&lt;</a:t>
                      </a:r>
                      <a:r>
                        <a:rPr lang="en-US" sz="2000" dirty="0" err="1" smtClean="0">
                          <a:latin typeface="Courier New"/>
                        </a:rPr>
                        <a:t>group_col</a:t>
                      </a:r>
                      <a:r>
                        <a:rPr lang="en-US" sz="2000" dirty="0" smtClean="0">
                          <a:latin typeface="Courier New"/>
                        </a:rPr>
                        <a:t>&gt;Step</a:t>
                      </a:r>
                      <a:r>
                        <a:rPr lang="en-US" sz="2000" baseline="0" dirty="0" smtClean="0">
                          <a:latin typeface="Courier New"/>
                        </a:rPr>
                        <a:t> </a:t>
                      </a:r>
                      <a:r>
                        <a:rPr lang="en-US" sz="2000" dirty="0" smtClean="0">
                          <a:latin typeface="Courier New"/>
                        </a:rPr>
                        <a:t>Name</a:t>
                      </a:r>
                      <a:r>
                        <a:rPr lang="en-US" sz="2000" dirty="0">
                          <a:latin typeface="Courier New"/>
                        </a:rPr>
                        <a:t>&lt;/</a:t>
                      </a:r>
                      <a:r>
                        <a:rPr lang="en-US" sz="2000" dirty="0" err="1">
                          <a:latin typeface="Courier New"/>
                        </a:rPr>
                        <a:t>group_col</a:t>
                      </a:r>
                      <a:r>
                        <a:rPr lang="en-US" sz="2000" dirty="0">
                          <a:latin typeface="Courier New"/>
                        </a:rPr>
                        <a:t>&gt;</a:t>
                      </a:r>
                      <a:r>
                        <a:rPr lang="en-US" sz="2000" dirty="0">
                          <a:latin typeface="Times New Roman"/>
                        </a:rPr>
                        <a:t> </a:t>
                      </a:r>
                      <a:r>
                        <a:rPr lang="en-US" sz="2000" dirty="0">
                          <a:latin typeface="Courier New"/>
                          <a:ea typeface="Times New Roman"/>
                        </a:rPr>
                        <a:t>    </a:t>
                      </a:r>
                      <a:r>
                        <a:rPr lang="en-US" sz="2000" dirty="0" smtClean="0">
                          <a:latin typeface="Courier New"/>
                          <a:ea typeface="Times New Roman"/>
                        </a:rPr>
                        <a:t>    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ourier New"/>
                          <a:ea typeface="Times New Roman"/>
                        </a:rPr>
                        <a:t>    &lt;</a:t>
                      </a:r>
                      <a:r>
                        <a:rPr lang="en-US" sz="2000" dirty="0" err="1">
                          <a:latin typeface="Courier New"/>
                          <a:ea typeface="Times New Roman"/>
                        </a:rPr>
                        <a:t>range_col</a:t>
                      </a:r>
                      <a:r>
                        <a:rPr lang="en-US" sz="2000" dirty="0">
                          <a:latin typeface="Courier New"/>
                          <a:ea typeface="Times New Roman"/>
                        </a:rPr>
                        <a:t>&gt;Duration&lt;/</a:t>
                      </a:r>
                      <a:r>
                        <a:rPr lang="en-US" sz="2000" dirty="0" err="1">
                          <a:latin typeface="Courier New"/>
                          <a:ea typeface="Times New Roman"/>
                        </a:rPr>
                        <a:t>range_col</a:t>
                      </a:r>
                      <a:r>
                        <a:rPr lang="en-US" sz="2000" dirty="0">
                          <a:latin typeface="Courier New"/>
                          <a:ea typeface="Times New Roman"/>
                        </a:rPr>
                        <a:t>&gt;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urier New"/>
                          <a:ea typeface="Times New Roman"/>
                        </a:rPr>
                        <a:t>    &lt;out&gt;</a:t>
                      </a:r>
                      <a:r>
                        <a:rPr lang="en-US" sz="2000" dirty="0" err="1">
                          <a:latin typeface="Courier New"/>
                          <a:ea typeface="Times New Roman"/>
                        </a:rPr>
                        <a:t>timeSD</a:t>
                      </a:r>
                      <a:r>
                        <a:rPr lang="en-US" sz="2000" dirty="0">
                          <a:latin typeface="Courier New"/>
                          <a:ea typeface="Times New Roman"/>
                        </a:rPr>
                        <a:t>&lt;/out&gt;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urier New"/>
                          <a:ea typeface="Times New Roman"/>
                        </a:rPr>
                        <a:t>  &lt;/</a:t>
                      </a:r>
                      <a:r>
                        <a:rPr lang="en-US" sz="2000" dirty="0" err="1">
                          <a:latin typeface="Courier New"/>
                          <a:ea typeface="Times New Roman"/>
                        </a:rPr>
                        <a:t>timeSD</a:t>
                      </a:r>
                      <a:r>
                        <a:rPr lang="en-US" sz="2000" dirty="0">
                          <a:latin typeface="Courier New"/>
                          <a:ea typeface="Times New Roman"/>
                        </a:rPr>
                        <a:t>&gt;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urier New"/>
                          <a:ea typeface="Times New Roman"/>
                        </a:rPr>
                        <a:t>  &lt;</a:t>
                      </a:r>
                      <a:r>
                        <a:rPr lang="en-US" sz="2000" dirty="0" err="1">
                          <a:latin typeface="Courier New"/>
                          <a:ea typeface="Times New Roman"/>
                        </a:rPr>
                        <a:t>sumLastN</a:t>
                      </a:r>
                      <a:r>
                        <a:rPr lang="en-US" sz="2000" dirty="0">
                          <a:latin typeface="Courier New"/>
                          <a:ea typeface="Times New Roman"/>
                        </a:rPr>
                        <a:t>&gt;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urier New"/>
                          <a:ea typeface="Times New Roman"/>
                        </a:rPr>
                        <a:t>    &lt;</a:t>
                      </a:r>
                      <a:r>
                        <a:rPr lang="en-US" sz="2000" dirty="0" err="1">
                          <a:latin typeface="Courier New"/>
                          <a:ea typeface="Times New Roman"/>
                        </a:rPr>
                        <a:t>sort_col</a:t>
                      </a:r>
                      <a:r>
                        <a:rPr lang="en-US" sz="2000" dirty="0">
                          <a:latin typeface="Courier New"/>
                          <a:ea typeface="Times New Roman"/>
                        </a:rPr>
                        <a:t>&gt;Row&lt;/</a:t>
                      </a:r>
                      <a:r>
                        <a:rPr lang="en-US" sz="2000" dirty="0" err="1">
                          <a:latin typeface="Courier New"/>
                          <a:ea typeface="Times New Roman"/>
                        </a:rPr>
                        <a:t>sort_col</a:t>
                      </a:r>
                      <a:r>
                        <a:rPr lang="en-US" sz="2000" dirty="0">
                          <a:latin typeface="Courier New"/>
                          <a:ea typeface="Times New Roman"/>
                        </a:rPr>
                        <a:t>&gt;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ourier New"/>
                          <a:ea typeface="Times New Roman"/>
                        </a:rPr>
                        <a:t>    &lt;</a:t>
                      </a:r>
                      <a:r>
                        <a:rPr lang="en-US" sz="2000" dirty="0" err="1" smtClean="0">
                          <a:latin typeface="Courier New"/>
                          <a:ea typeface="Times New Roman"/>
                        </a:rPr>
                        <a:t>group_col</a:t>
                      </a:r>
                      <a:r>
                        <a:rPr lang="en-US" sz="2000" dirty="0" smtClean="0">
                          <a:latin typeface="Courier New"/>
                          <a:ea typeface="Times New Roman"/>
                        </a:rPr>
                        <a:t>&gt;Anon Student Id&lt;/</a:t>
                      </a:r>
                      <a:r>
                        <a:rPr lang="en-US" sz="2000" dirty="0" err="1" smtClean="0">
                          <a:latin typeface="Courier New"/>
                          <a:ea typeface="Times New Roman"/>
                        </a:rPr>
                        <a:t>group_col</a:t>
                      </a:r>
                      <a:r>
                        <a:rPr lang="en-US" sz="2000" dirty="0" smtClean="0">
                          <a:latin typeface="Courier New"/>
                          <a:ea typeface="Times New Roman"/>
                        </a:rPr>
                        <a:t>&gt;</a:t>
                      </a:r>
                      <a:endParaRPr lang="en-US" sz="20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ourier New"/>
                          <a:ea typeface="Times New Roman"/>
                        </a:rPr>
                        <a:t>    </a:t>
                      </a:r>
                      <a:r>
                        <a:rPr lang="en-US" sz="2000" dirty="0">
                          <a:latin typeface="Courier New"/>
                          <a:ea typeface="Times New Roman"/>
                        </a:rPr>
                        <a:t>&lt;</a:t>
                      </a:r>
                      <a:r>
                        <a:rPr lang="en-US" sz="2000" dirty="0" err="1">
                          <a:latin typeface="Courier New"/>
                          <a:ea typeface="Times New Roman"/>
                        </a:rPr>
                        <a:t>group_col</a:t>
                      </a:r>
                      <a:r>
                        <a:rPr lang="en-US" sz="2000" dirty="0">
                          <a:latin typeface="Courier New"/>
                          <a:ea typeface="Times New Roman"/>
                        </a:rPr>
                        <a:t>&gt;Problem Name&lt;/</a:t>
                      </a:r>
                      <a:r>
                        <a:rPr lang="en-US" sz="2000" dirty="0" err="1">
                          <a:latin typeface="Courier New"/>
                          <a:ea typeface="Times New Roman"/>
                        </a:rPr>
                        <a:t>group_col</a:t>
                      </a:r>
                      <a:r>
                        <a:rPr lang="en-US" sz="2000" dirty="0">
                          <a:latin typeface="Courier New"/>
                          <a:ea typeface="Times New Roman"/>
                        </a:rPr>
                        <a:t>&gt;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ourier New"/>
                        </a:rPr>
                        <a:t>    &lt;</a:t>
                      </a:r>
                      <a:r>
                        <a:rPr lang="en-US" sz="2000" dirty="0" err="1">
                          <a:latin typeface="Courier New"/>
                        </a:rPr>
                        <a:t>range_col</a:t>
                      </a:r>
                      <a:r>
                        <a:rPr lang="en-US" sz="2000" dirty="0">
                          <a:latin typeface="Courier New"/>
                        </a:rPr>
                        <a:t>&gt;</a:t>
                      </a:r>
                      <a:r>
                        <a:rPr lang="en-US" sz="2000" dirty="0" err="1">
                          <a:latin typeface="Courier New"/>
                        </a:rPr>
                        <a:t>timeSD</a:t>
                      </a:r>
                      <a:r>
                        <a:rPr lang="en-US" sz="2000" dirty="0">
                          <a:latin typeface="Courier New"/>
                        </a:rPr>
                        <a:t>&lt;/</a:t>
                      </a:r>
                      <a:r>
                        <a:rPr lang="en-US" sz="2000" dirty="0" err="1">
                          <a:latin typeface="Courier New"/>
                        </a:rPr>
                        <a:t>range_col</a:t>
                      </a:r>
                      <a:r>
                        <a:rPr lang="en-US" sz="2000" dirty="0">
                          <a:latin typeface="Courier New"/>
                        </a:rPr>
                        <a:t>&gt;</a:t>
                      </a:r>
                      <a:r>
                        <a:rPr lang="en-US" sz="2000" dirty="0">
                          <a:latin typeface="Times New Roman"/>
                        </a:rPr>
                        <a:t> </a:t>
                      </a:r>
                      <a:r>
                        <a:rPr lang="en-US" sz="2000" dirty="0">
                          <a:latin typeface="Courier New"/>
                          <a:ea typeface="Times New Roman"/>
                        </a:rPr>
                        <a:t>    </a:t>
                      </a:r>
                      <a:endParaRPr lang="en-US" sz="2000" dirty="0" smtClean="0">
                        <a:latin typeface="Courier New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ourier New"/>
                          <a:ea typeface="Times New Roman"/>
                        </a:rPr>
                        <a:t>    &lt;</a:t>
                      </a:r>
                      <a:r>
                        <a:rPr lang="en-US" sz="2000" dirty="0">
                          <a:latin typeface="Courier New"/>
                          <a:ea typeface="Times New Roman"/>
                        </a:rPr>
                        <a:t>n&gt;3&lt;/n&gt;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urier New"/>
                          <a:ea typeface="Times New Roman"/>
                        </a:rPr>
                        <a:t>    </a:t>
                      </a:r>
                      <a:r>
                        <a:rPr lang="en-US" sz="2000" dirty="0" smtClean="0">
                          <a:latin typeface="Courier New"/>
                          <a:ea typeface="Times New Roman"/>
                        </a:rPr>
                        <a:t>&lt;</a:t>
                      </a:r>
                      <a:r>
                        <a:rPr lang="en-US" sz="2000" dirty="0">
                          <a:latin typeface="Courier New"/>
                          <a:ea typeface="Times New Roman"/>
                        </a:rPr>
                        <a:t>out&gt;</a:t>
                      </a:r>
                      <a:r>
                        <a:rPr lang="en-US" sz="2000" dirty="0" err="1">
                          <a:latin typeface="Courier New"/>
                          <a:ea typeface="Times New Roman"/>
                        </a:rPr>
                        <a:t>timelastnSD</a:t>
                      </a:r>
                      <a:r>
                        <a:rPr lang="en-US" sz="2000" dirty="0">
                          <a:latin typeface="Courier New"/>
                          <a:ea typeface="Times New Roman"/>
                        </a:rPr>
                        <a:t>&lt;/out&gt;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urier New"/>
                          <a:ea typeface="Times New Roman"/>
                        </a:rPr>
                        <a:t>  &lt;/</a:t>
                      </a:r>
                      <a:r>
                        <a:rPr lang="en-US" sz="2000" dirty="0" err="1">
                          <a:latin typeface="Courier New"/>
                          <a:ea typeface="Times New Roman"/>
                        </a:rPr>
                        <a:t>sumLastN</a:t>
                      </a:r>
                      <a:r>
                        <a:rPr lang="en-US" sz="2000" dirty="0">
                          <a:latin typeface="Courier New"/>
                          <a:ea typeface="Times New Roman"/>
                        </a:rPr>
                        <a:t>&gt;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urier New"/>
                          <a:ea typeface="Times New Roman"/>
                        </a:rPr>
                        <a:t>&lt;/</a:t>
                      </a:r>
                      <a:r>
                        <a:rPr lang="en-US" sz="2000" dirty="0" err="1">
                          <a:latin typeface="Courier New"/>
                          <a:ea typeface="Times New Roman"/>
                        </a:rPr>
                        <a:t>feature_set</a:t>
                      </a:r>
                      <a:r>
                        <a:rPr lang="en-US" sz="2000" dirty="0">
                          <a:latin typeface="Courier New"/>
                          <a:ea typeface="Times New Roman"/>
                        </a:rPr>
                        <a:t>&gt;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00" name="AutoShape 2"/>
          <p:cNvSpPr>
            <a:spLocks/>
          </p:cNvSpPr>
          <p:nvPr/>
        </p:nvSpPr>
        <p:spPr bwMode="auto">
          <a:xfrm>
            <a:off x="2435225" y="120650"/>
            <a:ext cx="169863" cy="636588"/>
          </a:xfrm>
          <a:prstGeom prst="rightBrace">
            <a:avLst>
              <a:gd name="adj1" fmla="val 3123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" name="AutoShape 3"/>
          <p:cNvSpPr>
            <a:spLocks/>
          </p:cNvSpPr>
          <p:nvPr/>
        </p:nvSpPr>
        <p:spPr bwMode="auto">
          <a:xfrm>
            <a:off x="6096000" y="2133600"/>
            <a:ext cx="223838" cy="1049338"/>
          </a:xfrm>
          <a:prstGeom prst="rightBrace">
            <a:avLst>
              <a:gd name="adj1" fmla="val 39066"/>
              <a:gd name="adj2" fmla="val 7233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633663" y="49213"/>
            <a:ext cx="430212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Text Box 5"/>
          <p:cNvSpPr txBox="1">
            <a:spLocks noChangeArrowheads="1"/>
          </p:cNvSpPr>
          <p:nvPr/>
        </p:nvSpPr>
        <p:spPr bwMode="auto">
          <a:xfrm>
            <a:off x="2354263" y="106363"/>
            <a:ext cx="736600" cy="403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6248400" y="3733800"/>
            <a:ext cx="381000" cy="1905000"/>
          </a:xfrm>
          <a:prstGeom prst="rightBrace">
            <a:avLst>
              <a:gd name="adj1" fmla="val 39066"/>
              <a:gd name="adj2" fmla="val 7233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6477000" y="2438400"/>
            <a:ext cx="1219200" cy="76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Feature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Arial" pitchFamily="34" charset="0"/>
              </a:rPr>
              <a:t>timeSD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6705600" y="4495800"/>
            <a:ext cx="1676400" cy="936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Feature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Arial" pitchFamily="34" charset="0"/>
              </a:rPr>
              <a:t>timelastnSD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81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Clip: subsets of student-tutor interactions</a:t>
            </a:r>
          </a:p>
          <a:p>
            <a:r>
              <a:rPr lang="en-US" dirty="0" smtClean="0"/>
              <a:t>Defined by the user based on time intervals (Baker &amp; de </a:t>
            </a:r>
            <a:r>
              <a:rPr lang="en-US" dirty="0" err="1" smtClean="0"/>
              <a:t>Carvalho</a:t>
            </a:r>
            <a:r>
              <a:rPr lang="en-US" dirty="0" smtClean="0"/>
              <a:t>, 2008), number of actions (Lee et al., 2011), or “begin” and “end” events (Sao Pedro, et al., </a:t>
            </a:r>
            <a:r>
              <a:rPr lang="en-US" dirty="0" smtClean="0"/>
              <a:t>2013).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97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 generation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1524001"/>
            <a:ext cx="8839199" cy="419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5730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Supports both stratified and random sampling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284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1" y="1371600"/>
            <a:ext cx="533399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74022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the user to specify </a:t>
            </a:r>
          </a:p>
          <a:p>
            <a:pPr lvl="1"/>
            <a:r>
              <a:rPr lang="en-US" dirty="0" smtClean="0"/>
              <a:t>Features will be displayed</a:t>
            </a:r>
          </a:p>
          <a:p>
            <a:pPr lvl="1"/>
            <a:r>
              <a:rPr lang="en-US" dirty="0" smtClean="0"/>
              <a:t>Labels to use</a:t>
            </a:r>
          </a:p>
          <a:p>
            <a:r>
              <a:rPr lang="en-US" dirty="0" smtClean="0"/>
              <a:t>Displays text replays (Baker &amp; de </a:t>
            </a:r>
            <a:r>
              <a:rPr lang="en-US" dirty="0" err="1" smtClean="0"/>
              <a:t>Carvalho</a:t>
            </a:r>
            <a:r>
              <a:rPr lang="en-US" dirty="0" smtClean="0"/>
              <a:t>, 2008) of clips together with labeling options</a:t>
            </a:r>
          </a:p>
          <a:p>
            <a:r>
              <a:rPr lang="en-US" dirty="0" smtClean="0"/>
              <a:t>Coder selects from the labels </a:t>
            </a:r>
          </a:p>
          <a:p>
            <a:r>
              <a:rPr lang="en-US" dirty="0" smtClean="0"/>
              <a:t>Work can be saved and resumed</a:t>
            </a:r>
          </a:p>
        </p:txBody>
      </p:sp>
    </p:spTree>
    <p:extLst>
      <p:ext uri="{BB962C8B-B14F-4D97-AF65-F5344CB8AC3E}">
        <p14:creationId xmlns:p14="http://schemas.microsoft.com/office/powerpoint/2010/main" val="274003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1590" y="1600200"/>
            <a:ext cx="644082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9797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features at the clip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labeling is complete, clip-level features can be generated</a:t>
            </a:r>
          </a:p>
          <a:p>
            <a:r>
              <a:rPr lang="en-US" dirty="0" smtClean="0"/>
              <a:t>Limited set of functions, e.g. maximum, minimum, average, standard deviation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387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the Excel Equation Solver</a:t>
            </a:r>
          </a:p>
          <a:p>
            <a:r>
              <a:rPr lang="en-US" dirty="0" smtClean="0"/>
              <a:t>Did not use the Excel Equation Solver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720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features at the clip level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19489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Labeled data can be exported in CSV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808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44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5625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just an Excel clone, abandoned in favor of the fully-online Google Towels Sheets</a:t>
            </a:r>
          </a:p>
          <a:p>
            <a:endParaRPr lang="en-US" dirty="0"/>
          </a:p>
          <a:p>
            <a:r>
              <a:rPr lang="en-US" dirty="0" smtClean="0"/>
              <a:t>But some nice additional functionality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181600" y="2395537"/>
            <a:ext cx="1066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9718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 to make it easy to regroup and transform data</a:t>
            </a:r>
          </a:p>
          <a:p>
            <a:pPr lvl="1"/>
            <a:r>
              <a:rPr lang="en-US" dirty="0" smtClean="0"/>
              <a:t>Find similar names</a:t>
            </a:r>
          </a:p>
          <a:p>
            <a:pPr lvl="1"/>
            <a:r>
              <a:rPr lang="en-US" dirty="0" smtClean="0"/>
              <a:t>Connect names</a:t>
            </a:r>
          </a:p>
          <a:p>
            <a:pPr lvl="1"/>
            <a:r>
              <a:rPr lang="en-US" dirty="0" smtClean="0"/>
              <a:t>Bin numerical data</a:t>
            </a:r>
          </a:p>
          <a:p>
            <a:pPr lvl="1"/>
            <a:r>
              <a:rPr lang="en-US" dirty="0" smtClean="0"/>
              <a:t>Mathematical transforms showing resultant graphs</a:t>
            </a:r>
          </a:p>
          <a:p>
            <a:pPr lvl="1"/>
            <a:r>
              <a:rPr lang="en-US" dirty="0" smtClean="0"/>
              <a:t>Text transforms and column creation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891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 for finding anomalies/outliers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94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Functionality for automatically repeating the same process on a new data set</a:t>
            </a:r>
          </a:p>
          <a:p>
            <a:r>
              <a:rPr lang="en-US" dirty="0" smtClean="0"/>
              <a:t>*Really* nice for cases where you complete a complex process and want to repeat it</a:t>
            </a:r>
          </a:p>
          <a:p>
            <a:pPr lvl="1"/>
            <a:r>
              <a:rPr lang="en-US" dirty="0" smtClean="0"/>
              <a:t>Replicates a really good logbook, which most data analysts don’t keep</a:t>
            </a:r>
          </a:p>
          <a:p>
            <a:pPr lvl="1"/>
            <a:r>
              <a:rPr lang="en-US" dirty="0" smtClean="0"/>
              <a:t>Now seen in other tools like </a:t>
            </a:r>
            <a:r>
              <a:rPr lang="en-US" dirty="0" err="1" smtClean="0"/>
              <a:t>iPython</a:t>
            </a:r>
            <a:r>
              <a:rPr lang="en-US" dirty="0" smtClean="0"/>
              <a:t> Notebook</a:t>
            </a:r>
          </a:p>
          <a:p>
            <a:pPr lvl="1"/>
            <a:r>
              <a:rPr lang="en-US" dirty="0" smtClean="0"/>
              <a:t>Still not in Excel, but Excel has been stagnant for years</a:t>
            </a:r>
          </a:p>
        </p:txBody>
      </p:sp>
    </p:spTree>
    <p:extLst>
      <p:ext uri="{BB962C8B-B14F-4D97-AF65-F5344CB8AC3E}">
        <p14:creationId xmlns:p14="http://schemas.microsoft.com/office/powerpoint/2010/main" val="682184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 for connecting your data set to web services to get additional relevant info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90149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load in and export common but hard-to-work-with data types</a:t>
            </a:r>
          </a:p>
          <a:p>
            <a:pPr lvl="1"/>
            <a:r>
              <a:rPr lang="en-US" dirty="0" smtClean="0"/>
              <a:t>JSON and XML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1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Equation Solver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 yourself by the town you were born in (in Roman letters)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5668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videos you should watch later</a:t>
            </a:r>
          </a:p>
          <a:p>
            <a:endParaRPr lang="en-US" dirty="0" smtClean="0"/>
          </a:p>
          <a:p>
            <a:r>
              <a:rPr lang="en-US" dirty="0"/>
              <a:t>http://</a:t>
            </a:r>
            <a:r>
              <a:rPr lang="en-US" dirty="0" smtClean="0"/>
              <a:t>www.youtube.com/watch?v=B70J_H_zAWM</a:t>
            </a:r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www.youtube.com/watch?v=cO8NVCs_Ba0</a:t>
            </a:r>
          </a:p>
          <a:p>
            <a:r>
              <a:rPr lang="en-US" dirty="0" smtClean="0"/>
              <a:t>http</a:t>
            </a:r>
            <a:r>
              <a:rPr lang="en-US" dirty="0"/>
              <a:t>://www.youtube.com/watch?v=5tsyz3ibYzk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639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160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4/1 Lab Session: Building Predictive Models</a:t>
            </a:r>
          </a:p>
          <a:p>
            <a:pPr lvl="1"/>
            <a:r>
              <a:rPr lang="en-US" dirty="0"/>
              <a:t>Come to this if you want to learn more about the theory behind building predictive models; how to do it effectively and appropriately (beyond just the </a:t>
            </a:r>
            <a:r>
              <a:rPr lang="en-US" i="1" dirty="0"/>
              <a:t>how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You don’t need to come to this if you’ve taken Core Methods or Big Data and </a:t>
            </a:r>
            <a:r>
              <a:rPr lang="en-US" dirty="0" smtClean="0"/>
              <a:t>Education</a:t>
            </a:r>
          </a:p>
          <a:p>
            <a:pPr lvl="1"/>
            <a:endParaRPr lang="en-US" dirty="0"/>
          </a:p>
          <a:p>
            <a:r>
              <a:rPr lang="en-US" dirty="0" smtClean="0"/>
              <a:t>4/6 Brainstorming</a:t>
            </a:r>
          </a:p>
          <a:p>
            <a:pPr lvl="1"/>
            <a:r>
              <a:rPr lang="en-US" dirty="0" smtClean="0"/>
              <a:t>Read Kelley (2001)</a:t>
            </a:r>
          </a:p>
          <a:p>
            <a:pPr lvl="1"/>
            <a:r>
              <a:rPr lang="en-US" dirty="0" smtClean="0"/>
              <a:t>Do Assignment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Kelley, T. (2001) </a:t>
            </a:r>
            <a:r>
              <a:rPr lang="en-US" i="1" dirty="0"/>
              <a:t>The Art of Innovation: Lessons in Creativity from IDEO, America’s </a:t>
            </a:r>
            <a:r>
              <a:rPr lang="en-US" i="1" dirty="0" smtClean="0"/>
              <a:t>Leading Design </a:t>
            </a:r>
            <a:r>
              <a:rPr lang="en-US" i="1" dirty="0"/>
              <a:t>Firm.</a:t>
            </a:r>
          </a:p>
          <a:p>
            <a:endParaRPr lang="en-US" dirty="0" smtClean="0"/>
          </a:p>
          <a:p>
            <a:r>
              <a:rPr lang="en-US" dirty="0" smtClean="0"/>
              <a:t>A lot of reading (more than the rest of the semester put together)</a:t>
            </a:r>
          </a:p>
          <a:p>
            <a:pPr lvl="1"/>
            <a:r>
              <a:rPr lang="en-US" dirty="0" smtClean="0"/>
              <a:t>You can focus on the parts about brainstorming if you want, although the whole book is fun and interesting</a:t>
            </a:r>
          </a:p>
          <a:p>
            <a:pPr lvl="1"/>
            <a:r>
              <a:rPr lang="en-US" dirty="0" smtClean="0"/>
              <a:t>Heck, you can just skim the parts about brainstorming if you want</a:t>
            </a:r>
          </a:p>
          <a:p>
            <a:endParaRPr lang="en-US" dirty="0"/>
          </a:p>
          <a:p>
            <a:r>
              <a:rPr lang="en-US" dirty="0" smtClean="0"/>
              <a:t>I assume you’ve all gotten yourself a copy of the book?</a:t>
            </a:r>
          </a:p>
          <a:p>
            <a:pPr lvl="1"/>
            <a:r>
              <a:rPr lang="en-US" dirty="0" smtClean="0"/>
              <a:t>If not, e-books are available immediately from Amazon…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410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</a:t>
            </a:r>
            <a:r>
              <a:rPr lang="en-US" dirty="0" smtClean="0"/>
              <a:t>7: </a:t>
            </a:r>
            <a:br>
              <a:rPr lang="en-US" dirty="0" smtClean="0"/>
            </a:br>
            <a:r>
              <a:rPr lang="en-US" dirty="0" smtClean="0"/>
              <a:t>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1-page essay (</a:t>
            </a:r>
            <a:r>
              <a:rPr lang="en-US" dirty="0"/>
              <a:t>longer is also fine)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240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7: </a:t>
            </a:r>
            <a:br>
              <a:rPr lang="en-US" dirty="0"/>
            </a:br>
            <a:r>
              <a:rPr lang="en-US" dirty="0"/>
              <a:t>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1-page essay (longer is also fine)</a:t>
            </a:r>
          </a:p>
          <a:p>
            <a:pPr lvl="1"/>
            <a:r>
              <a:rPr lang="en-US" dirty="0" smtClean="0"/>
              <a:t>I know, an </a:t>
            </a:r>
            <a:r>
              <a:rPr lang="en-US" b="1" i="1" dirty="0" smtClean="0"/>
              <a:t>essay</a:t>
            </a:r>
          </a:p>
        </p:txBody>
      </p:sp>
    </p:spTree>
    <p:extLst>
      <p:ext uri="{BB962C8B-B14F-4D97-AF65-F5344CB8AC3E}">
        <p14:creationId xmlns:p14="http://schemas.microsoft.com/office/powerpoint/2010/main" val="42064086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7: </a:t>
            </a:r>
            <a:br>
              <a:rPr lang="en-US" dirty="0"/>
            </a:br>
            <a:r>
              <a:rPr lang="en-US" dirty="0"/>
              <a:t>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1-page essay (longer is also fine)</a:t>
            </a:r>
          </a:p>
          <a:p>
            <a:pPr lvl="1"/>
            <a:r>
              <a:rPr lang="en-US" dirty="0" smtClean="0"/>
              <a:t>I know, an </a:t>
            </a:r>
            <a:r>
              <a:rPr lang="en-US" b="1" i="1" dirty="0" smtClean="0"/>
              <a:t>essay</a:t>
            </a:r>
          </a:p>
          <a:p>
            <a:pPr lvl="1"/>
            <a:r>
              <a:rPr lang="en-US" dirty="0" smtClean="0"/>
              <a:t>I’ll be grading based on your thoughts, not grammar, writing style, writing ability, etc.</a:t>
            </a:r>
          </a:p>
          <a:p>
            <a:pPr lvl="1"/>
            <a:r>
              <a:rPr lang="en-US" dirty="0" smtClean="0"/>
              <a:t>Just get your thoughts down on a page</a:t>
            </a:r>
          </a:p>
          <a:p>
            <a:pPr lvl="1"/>
            <a:r>
              <a:rPr lang="en-US" dirty="0" smtClean="0"/>
              <a:t>It doesn’t even have to look like an essay. Bulleted lists are fine (although in that case, make it longer than </a:t>
            </a:r>
            <a:r>
              <a:rPr lang="en-US" smtClean="0"/>
              <a:t>a page)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2475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7: </a:t>
            </a:r>
            <a:br>
              <a:rPr lang="en-US" dirty="0"/>
            </a:br>
            <a:r>
              <a:rPr lang="en-US" dirty="0"/>
              <a:t>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essay should be about </a:t>
            </a:r>
          </a:p>
          <a:p>
            <a:pPr lvl="1"/>
            <a:r>
              <a:rPr lang="en-US" dirty="0" smtClean="0"/>
              <a:t>Your past experience with brainstorming (if you’ve never brainstormed, think about any time you’ve come up with ideas with a group of friends or colleagues for a project)</a:t>
            </a:r>
          </a:p>
          <a:p>
            <a:pPr lvl="1"/>
            <a:r>
              <a:rPr lang="en-US" dirty="0" smtClean="0"/>
              <a:t>What went wrong with brainstorming you’ve done in the past?</a:t>
            </a:r>
          </a:p>
          <a:p>
            <a:pPr lvl="1"/>
            <a:r>
              <a:rPr lang="en-US" dirty="0" smtClean="0"/>
              <a:t>Do you think the ideas in this book about how to brainstorm are good in general? What’s good in specific? What’s bad </a:t>
            </a:r>
            <a:r>
              <a:rPr lang="en-US" dirty="0"/>
              <a:t>in specific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740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r>
              <a:rPr lang="en-US" dirty="0" smtClean="0"/>
              <a:t>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80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Equation Solver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Pick one feature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feature </a:t>
            </a:r>
            <a:r>
              <a:rPr lang="en-US" dirty="0" smtClean="0"/>
              <a:t>did you improve?</a:t>
            </a:r>
            <a:endParaRPr lang="en-US" dirty="0"/>
          </a:p>
          <a:p>
            <a:r>
              <a:rPr lang="en-US" dirty="0" smtClean="0"/>
              <a:t>What parameter did you adjust?</a:t>
            </a:r>
          </a:p>
          <a:p>
            <a:r>
              <a:rPr lang="en-US" dirty="0" smtClean="0"/>
              <a:t>What was the original and final value?</a:t>
            </a:r>
            <a:endParaRPr lang="en-US" dirty="0"/>
          </a:p>
          <a:p>
            <a:r>
              <a:rPr lang="en-US" dirty="0" smtClean="0"/>
              <a:t>How big an improvement did you obtain?</a:t>
            </a:r>
            <a:endParaRPr lang="en-US" dirty="0"/>
          </a:p>
          <a:p>
            <a:r>
              <a:rPr lang="en-US" dirty="0" smtClean="0"/>
              <a:t>Did this process change the meaning of the </a:t>
            </a:r>
            <a:r>
              <a:rPr lang="en-US" dirty="0"/>
              <a:t>feature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5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 yourself by the town you were born in (in Roman letters)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16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Pick one feature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feature </a:t>
            </a:r>
            <a:r>
              <a:rPr lang="en-US" dirty="0" smtClean="0"/>
              <a:t>did you improve?</a:t>
            </a:r>
            <a:endParaRPr lang="en-US" dirty="0"/>
          </a:p>
          <a:p>
            <a:r>
              <a:rPr lang="en-US" dirty="0" smtClean="0"/>
              <a:t>What parameter did you adjust?</a:t>
            </a:r>
          </a:p>
          <a:p>
            <a:r>
              <a:rPr lang="en-US" dirty="0" smtClean="0"/>
              <a:t>What values did you try?</a:t>
            </a:r>
            <a:endParaRPr lang="en-US" dirty="0"/>
          </a:p>
          <a:p>
            <a:r>
              <a:rPr lang="en-US" dirty="0" smtClean="0"/>
              <a:t>How big an improvement did you obtain?</a:t>
            </a:r>
            <a:endParaRPr lang="en-US" dirty="0"/>
          </a:p>
          <a:p>
            <a:r>
              <a:rPr lang="en-US" dirty="0" smtClean="0"/>
              <a:t>Did this process change the meaning of the </a:t>
            </a:r>
            <a:r>
              <a:rPr lang="en-US" dirty="0"/>
              <a:t>feature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912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 Thoughts?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14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excel equation solver likely to change the meaning of the </a:t>
            </a:r>
            <a:r>
              <a:rPr lang="en-US" dirty="0"/>
              <a:t>feature </a:t>
            </a:r>
            <a:r>
              <a:rPr lang="en-US" dirty="0" smtClean="0"/>
              <a:t>more than hand processes?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710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1159</Words>
  <Application>Microsoft Office PowerPoint</Application>
  <PresentationFormat>On-screen Show (4:3)</PresentationFormat>
  <Paragraphs>173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Feature Engineering Studio</vt:lpstr>
      <vt:lpstr>Iterative Feature Refinement</vt:lpstr>
      <vt:lpstr>Who here</vt:lpstr>
      <vt:lpstr>Excel Equation Solver Users</vt:lpstr>
      <vt:lpstr>Excel Equation Solver Users</vt:lpstr>
      <vt:lpstr>Everyone Else</vt:lpstr>
      <vt:lpstr>Everyone Else</vt:lpstr>
      <vt:lpstr>Comments? Questions? Thoughts?</vt:lpstr>
      <vt:lpstr>Question</vt:lpstr>
      <vt:lpstr>Question</vt:lpstr>
      <vt:lpstr>Feature Parameter Space</vt:lpstr>
      <vt:lpstr>One interesting exercise</vt:lpstr>
      <vt:lpstr>Making…</vt:lpstr>
      <vt:lpstr>Another volunteer?</vt:lpstr>
      <vt:lpstr>What does it mean?</vt:lpstr>
      <vt:lpstr>Questions? Comments? Thoughts?</vt:lpstr>
      <vt:lpstr>EDM Workbench</vt:lpstr>
      <vt:lpstr>Log import</vt:lpstr>
      <vt:lpstr>Batch importation</vt:lpstr>
      <vt:lpstr>Batch importation</vt:lpstr>
      <vt:lpstr>Feature distillation</vt:lpstr>
      <vt:lpstr>EDM Workbench config file</vt:lpstr>
      <vt:lpstr>Clip generation</vt:lpstr>
      <vt:lpstr>Clip generation</vt:lpstr>
      <vt:lpstr>Sampling</vt:lpstr>
      <vt:lpstr>Sampling</vt:lpstr>
      <vt:lpstr>Labeling</vt:lpstr>
      <vt:lpstr>Labeling</vt:lpstr>
      <vt:lpstr>Adding features at the clip level</vt:lpstr>
      <vt:lpstr>Adding features at the clip level</vt:lpstr>
      <vt:lpstr>Data export</vt:lpstr>
      <vt:lpstr>Questions? Comments?</vt:lpstr>
      <vt:lpstr>GoogleRefine (now OpenRefine)</vt:lpstr>
      <vt:lpstr>GoogleRefine (now OpenRefine)</vt:lpstr>
      <vt:lpstr>GoogleRefine (now OpenRefine)</vt:lpstr>
      <vt:lpstr>GoogleRefine (now OpenRefine)</vt:lpstr>
      <vt:lpstr>GoogleRefine (now OpenRefine)</vt:lpstr>
      <vt:lpstr>GoogleRefine (now OpenRefine)</vt:lpstr>
      <vt:lpstr>GoogleRefine (now OpenRefine)</vt:lpstr>
      <vt:lpstr>GoogleRefine (now OpenRefine)</vt:lpstr>
      <vt:lpstr>Questions? Comments?</vt:lpstr>
      <vt:lpstr>Upcoming Classes</vt:lpstr>
      <vt:lpstr>Next week</vt:lpstr>
      <vt:lpstr>Assignment 7:  Brainstorming</vt:lpstr>
      <vt:lpstr>Assignment 7:  Brainstorming</vt:lpstr>
      <vt:lpstr>Assignment 7:  Brainstorming</vt:lpstr>
      <vt:lpstr>Assignment 7:  Brainstorming</vt:lpstr>
      <vt:lpstr>Questions? Comments?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90</cp:revision>
  <dcterms:created xsi:type="dcterms:W3CDTF">2013-08-27T11:33:40Z</dcterms:created>
  <dcterms:modified xsi:type="dcterms:W3CDTF">2015-03-29T17:37:34Z</dcterms:modified>
</cp:coreProperties>
</file>