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9" r:id="rId14"/>
    <p:sldId id="276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2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7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4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13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1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4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5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7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AE177-8FE1-4287-9785-5AC749E7A0BE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B3752-A28E-4A6A-B23D-5C9A181CC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7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br>
              <a:rPr lang="en-US" dirty="0" smtClean="0"/>
            </a:br>
            <a:r>
              <a:rPr lang="en-US" dirty="0" smtClean="0"/>
              <a:t>Special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222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has a data set, but has concerns about it?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Who here doesn’t have a data set?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01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ASSISTments</a:t>
            </a:r>
            <a:r>
              <a:rPr lang="en-US" dirty="0" smtClean="0">
                <a:solidFill>
                  <a:srgbClr val="92D050"/>
                </a:solidFill>
              </a:rPr>
              <a:t> (Neil Heffernan)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Genetics Tutor (Albert Corbett</a:t>
            </a:r>
            <a:r>
              <a:rPr lang="en-US" dirty="0" smtClean="0">
                <a:solidFill>
                  <a:srgbClr val="92D050"/>
                </a:solidFill>
              </a:rPr>
              <a:t>)</a:t>
            </a:r>
          </a:p>
          <a:p>
            <a:r>
              <a:rPr lang="en-US" dirty="0">
                <a:solidFill>
                  <a:srgbClr val="92D050"/>
                </a:solidFill>
              </a:rPr>
              <a:t>Impulse (Elizabeth Rowe</a:t>
            </a:r>
            <a:r>
              <a:rPr lang="en-US" dirty="0" smtClean="0">
                <a:solidFill>
                  <a:srgbClr val="92D050"/>
                </a:solidFill>
              </a:rPr>
              <a:t>)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Inq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-ITS (Janice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Gobert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Physics Playground/Newton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’s Playground (Val Shute)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Refraction </a:t>
            </a:r>
            <a:r>
              <a:rPr lang="en-US" dirty="0" smtClean="0">
                <a:solidFill>
                  <a:srgbClr val="7030A0"/>
                </a:solidFill>
              </a:rPr>
              <a:t>(Taylor Martin) 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Mathemantics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(Herb Ginsburg)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Vialogues</a:t>
            </a:r>
            <a:r>
              <a:rPr lang="en-US" dirty="0" smtClean="0">
                <a:solidFill>
                  <a:srgbClr val="7030A0"/>
                </a:solidFill>
              </a:rPr>
              <a:t> (Gary </a:t>
            </a:r>
            <a:r>
              <a:rPr lang="en-US" dirty="0" err="1" smtClean="0">
                <a:solidFill>
                  <a:srgbClr val="7030A0"/>
                </a:solidFill>
              </a:rPr>
              <a:t>Natriello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Hui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Soo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Chae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Project </a:t>
            </a:r>
            <a:r>
              <a:rPr lang="en-US" dirty="0" smtClean="0">
                <a:solidFill>
                  <a:srgbClr val="7030A0"/>
                </a:solidFill>
              </a:rPr>
              <a:t>LISTEN (Jack </a:t>
            </a:r>
            <a:r>
              <a:rPr lang="en-US" dirty="0" err="1" smtClean="0">
                <a:solidFill>
                  <a:srgbClr val="7030A0"/>
                </a:solidFill>
              </a:rPr>
              <a:t>Mostow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TC3-Sim (Robert </a:t>
            </a:r>
            <a:r>
              <a:rPr lang="en-US" dirty="0" err="1">
                <a:solidFill>
                  <a:srgbClr val="7030A0"/>
                </a:solidFill>
              </a:rPr>
              <a:t>Sottilare</a:t>
            </a:r>
            <a:r>
              <a:rPr lang="en-US" dirty="0">
                <a:solidFill>
                  <a:srgbClr val="7030A0"/>
                </a:solidFill>
              </a:rPr>
              <a:t>)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94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Big Data and Education (me)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Data, Analytics, and Learning (me)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SQL-Tutor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Tanja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Mitrovic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Project ARIES (Art </a:t>
            </a:r>
            <a:r>
              <a:rPr lang="en-US" dirty="0" err="1" smtClean="0">
                <a:solidFill>
                  <a:srgbClr val="7030A0"/>
                </a:solidFill>
              </a:rPr>
              <a:t>Graesser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ALEKS (</a:t>
            </a:r>
            <a:r>
              <a:rPr lang="en-US" dirty="0" err="1" smtClean="0">
                <a:solidFill>
                  <a:srgbClr val="7030A0"/>
                </a:solidFill>
              </a:rPr>
              <a:t>Xiangen</a:t>
            </a:r>
            <a:r>
              <a:rPr lang="en-US" dirty="0" smtClean="0">
                <a:solidFill>
                  <a:srgbClr val="7030A0"/>
                </a:solidFill>
              </a:rPr>
              <a:t> Hu)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Ecolab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Genaro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Rebolledo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-Mendez)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Fractions Tutor (Vincent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Aleven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Help Tutor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Ido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Roll)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InventionLab</a:t>
            </a:r>
            <a:r>
              <a:rPr lang="en-US" dirty="0" smtClean="0">
                <a:solidFill>
                  <a:srgbClr val="7030A0"/>
                </a:solidFill>
              </a:rPr>
              <a:t> (</a:t>
            </a:r>
            <a:r>
              <a:rPr lang="en-US" dirty="0" err="1" smtClean="0">
                <a:solidFill>
                  <a:srgbClr val="7030A0"/>
                </a:solidFill>
              </a:rPr>
              <a:t>Ido</a:t>
            </a:r>
            <a:r>
              <a:rPr lang="en-US" dirty="0" smtClean="0">
                <a:solidFill>
                  <a:srgbClr val="7030A0"/>
                </a:solidFill>
              </a:rPr>
              <a:t> Roll)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BlueJ</a:t>
            </a:r>
            <a:r>
              <a:rPr lang="en-US" dirty="0" smtClean="0">
                <a:solidFill>
                  <a:srgbClr val="7030A0"/>
                </a:solidFill>
              </a:rPr>
              <a:t> (Matt </a:t>
            </a:r>
            <a:r>
              <a:rPr lang="en-US" dirty="0" err="1" smtClean="0">
                <a:solidFill>
                  <a:srgbClr val="7030A0"/>
                </a:solidFill>
              </a:rPr>
              <a:t>Jadud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Aplusix</a:t>
            </a:r>
            <a:r>
              <a:rPr lang="en-US" dirty="0" smtClean="0">
                <a:solidFill>
                  <a:srgbClr val="7030A0"/>
                </a:solidFill>
              </a:rPr>
              <a:t> (Jean-Francois </a:t>
            </a:r>
            <a:r>
              <a:rPr lang="en-US" dirty="0" err="1" smtClean="0">
                <a:solidFill>
                  <a:srgbClr val="7030A0"/>
                </a:solidFill>
              </a:rPr>
              <a:t>Nicaud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Second Life (Bruce Homer)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07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International </a:t>
            </a:r>
            <a:r>
              <a:rPr lang="en-US" dirty="0" smtClean="0">
                <a:solidFill>
                  <a:srgbClr val="92D050"/>
                </a:solidFill>
              </a:rPr>
              <a:t>use of Scatterplot Tutor (me)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Zombie Division (Jake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Habgood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Virtual Performance Assessments (Jody Clarke-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Midura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EcoMUVE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(Shari Metcalfe)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Reasoning Mind (George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Khachatryan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Chemistry Virtual Laboratory (David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Yaron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Tuunu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data 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Fewof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Mopfsan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98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Grade </a:t>
            </a:r>
            <a:r>
              <a:rPr lang="en-US" dirty="0">
                <a:solidFill>
                  <a:srgbClr val="7030A0"/>
                </a:solidFill>
              </a:rPr>
              <a:t>data (Alex Bowers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smtClean="0">
                <a:solidFill>
                  <a:srgbClr val="7030A0"/>
                </a:solidFill>
              </a:rPr>
              <a:t>Course-taking and dropout data (Cristobal Romero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BROMP data (me)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Center for the Science of Learning Data (Krishna Srinivasan)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35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data set</a:t>
            </a:r>
          </a:p>
          <a:p>
            <a:r>
              <a:rPr lang="en-US" dirty="0" smtClean="0"/>
              <a:t>If I have it on hand, we talk right away</a:t>
            </a:r>
          </a:p>
          <a:p>
            <a:r>
              <a:rPr lang="en-US" dirty="0" smtClean="0"/>
              <a:t>If not, I broker a conversation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31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variable will you predict?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already directly labeled</a:t>
            </a:r>
          </a:p>
          <a:p>
            <a:pPr lvl="1"/>
            <a:r>
              <a:rPr lang="en-US" dirty="0" smtClean="0"/>
              <a:t>Student was bored at 2:10:13 pm</a:t>
            </a:r>
          </a:p>
          <a:p>
            <a:r>
              <a:rPr lang="en-US" dirty="0" smtClean="0"/>
              <a:t>Something indirectly labeled</a:t>
            </a:r>
          </a:p>
          <a:p>
            <a:pPr lvl="1"/>
            <a:r>
              <a:rPr lang="en-US" dirty="0" smtClean="0"/>
              <a:t>Student had 15% overall learning gain</a:t>
            </a:r>
          </a:p>
          <a:p>
            <a:r>
              <a:rPr lang="en-US" dirty="0" smtClean="0"/>
              <a:t>Something you can label with text replays</a:t>
            </a:r>
          </a:p>
          <a:p>
            <a:pPr lvl="1"/>
            <a:r>
              <a:rPr lang="en-US" dirty="0" smtClean="0"/>
              <a:t>Student gamed the system while using learning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256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discuss specific data sets you guys are interested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34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variables </a:t>
            </a:r>
            <a:br>
              <a:rPr lang="en-US" dirty="0" smtClean="0"/>
            </a:br>
            <a:r>
              <a:rPr lang="en-US" dirty="0" smtClean="0"/>
              <a:t>will you use as predictors?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don’t need to have specific ideas at this stage</a:t>
            </a:r>
          </a:p>
          <a:p>
            <a:endParaRPr lang="en-US" dirty="0"/>
          </a:p>
          <a:p>
            <a:r>
              <a:rPr lang="en-US" dirty="0" smtClean="0"/>
              <a:t>The main question is, do you have the right kind of data to be able to do this at all?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26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</a:t>
            </a:r>
            <a:r>
              <a:rPr lang="en-US" smtClean="0"/>
              <a:t>Concerns?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27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Problem Proposal</a:t>
            </a:r>
          </a:p>
          <a:p>
            <a:pPr lvl="1"/>
            <a:r>
              <a:rPr lang="en-US" dirty="0" smtClean="0"/>
              <a:t>Due next Monday</a:t>
            </a:r>
          </a:p>
          <a:p>
            <a:endParaRPr lang="en-US" dirty="0"/>
          </a:p>
          <a:p>
            <a:r>
              <a:rPr lang="en-US" dirty="0" smtClean="0"/>
              <a:t>Be ready to talk for 3 minutes on:</a:t>
            </a:r>
          </a:p>
          <a:p>
            <a:pPr lvl="1"/>
            <a:r>
              <a:rPr lang="en-US" dirty="0" smtClean="0"/>
              <a:t>A data set</a:t>
            </a:r>
          </a:p>
          <a:p>
            <a:pPr lvl="2"/>
            <a:r>
              <a:rPr lang="en-US" dirty="0" smtClean="0"/>
              <a:t>Give where it came from and how big it is</a:t>
            </a:r>
          </a:p>
          <a:p>
            <a:pPr lvl="2"/>
            <a:r>
              <a:rPr lang="en-US" dirty="0" smtClean="0"/>
              <a:t>You need to already have this data set, or be able to acquire it in the next two weeks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prediction (or other statistical) </a:t>
            </a:r>
            <a:r>
              <a:rPr lang="en-US" dirty="0" smtClean="0"/>
              <a:t>model you will build in this data set</a:t>
            </a:r>
          </a:p>
          <a:p>
            <a:pPr lvl="1"/>
            <a:r>
              <a:rPr lang="en-US" dirty="0" smtClean="0"/>
              <a:t>What variable will you predict?</a:t>
            </a:r>
          </a:p>
          <a:p>
            <a:pPr lvl="1"/>
            <a:r>
              <a:rPr lang="en-US" dirty="0" smtClean="0"/>
              <a:t>What kind of variables will you use to predict it?</a:t>
            </a:r>
          </a:p>
          <a:p>
            <a:pPr lvl="1"/>
            <a:r>
              <a:rPr lang="en-US" dirty="0" smtClean="0"/>
              <a:t>Why is this worth doing?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16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</a:t>
            </a:r>
            <a:r>
              <a:rPr lang="en-US" dirty="0" smtClean="0"/>
              <a:t>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Data set</a:t>
            </a:r>
          </a:p>
          <a:p>
            <a:pPr lvl="1"/>
            <a:r>
              <a:rPr lang="en-US" dirty="0" err="1" smtClean="0"/>
              <a:t>ASSISTments</a:t>
            </a:r>
            <a:r>
              <a:rPr lang="en-US" dirty="0" smtClean="0"/>
              <a:t> system, formative assessment and learning software for math used by 60k students a year (</a:t>
            </a:r>
            <a:r>
              <a:rPr lang="en-US" dirty="0" err="1" smtClean="0"/>
              <a:t>Razzaq</a:t>
            </a:r>
            <a:r>
              <a:rPr lang="en-US" dirty="0" smtClean="0"/>
              <a:t> et al., 2007)</a:t>
            </a:r>
          </a:p>
          <a:p>
            <a:pPr lvl="1"/>
            <a:r>
              <a:rPr lang="en-US" dirty="0" smtClean="0"/>
              <a:t>810,000 data points from 229 students studied</a:t>
            </a:r>
          </a:p>
          <a:p>
            <a:pPr lvl="1"/>
            <a:r>
              <a:rPr lang="en-US" dirty="0" smtClean="0"/>
              <a:t>Student actions in the software have been overlaid with synchronized field codes of student affect (boredom, frustration, etc.)</a:t>
            </a:r>
          </a:p>
          <a:p>
            <a:pPr lvl="2"/>
            <a:r>
              <a:rPr lang="en-US" dirty="0" smtClean="0"/>
              <a:t>3075 field codes</a:t>
            </a:r>
          </a:p>
          <a:p>
            <a:pPr lvl="2"/>
            <a:r>
              <a:rPr lang="en-US" dirty="0" smtClean="0"/>
              <a:t>Each field code connects to 20 seconds of log file actions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6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</a:t>
            </a:r>
            <a:r>
              <a:rPr lang="en-US" dirty="0" smtClean="0"/>
              <a:t>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will predict whether a student is bored at a specific time</a:t>
            </a:r>
          </a:p>
          <a:p>
            <a:pPr lvl="1"/>
            <a:r>
              <a:rPr lang="en-US" dirty="0" smtClean="0"/>
              <a:t>So that we can replicate the human judgments without needing a field observer</a:t>
            </a:r>
          </a:p>
          <a:p>
            <a:endParaRPr lang="en-US" dirty="0" smtClean="0"/>
          </a:p>
          <a:p>
            <a:r>
              <a:rPr lang="en-US" dirty="0" smtClean="0"/>
              <a:t>We will predict this from what was going on in the log files at the time the field observation was made</a:t>
            </a:r>
          </a:p>
          <a:p>
            <a:pPr lvl="1"/>
            <a:r>
              <a:rPr lang="en-US" dirty="0" smtClean="0"/>
              <a:t>We know every student action’s correctness, timing, relevant skill, and probability they knew the skill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2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Pardos</a:t>
            </a:r>
            <a:r>
              <a:rPr lang="en-US" dirty="0" smtClean="0"/>
              <a:t> et al., </a:t>
            </a:r>
            <a:r>
              <a:rPr lang="en-US" dirty="0" smtClean="0"/>
              <a:t>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is worth doing because boredom is known to predict student learning (Craig et al., 2004; Rodrigo et al., 2009; </a:t>
            </a:r>
            <a:r>
              <a:rPr lang="en-US" dirty="0" err="1" smtClean="0"/>
              <a:t>Pekrun</a:t>
            </a:r>
            <a:r>
              <a:rPr lang="en-US" dirty="0" smtClean="0"/>
              <a:t> et al., 2010)</a:t>
            </a:r>
          </a:p>
          <a:p>
            <a:endParaRPr lang="en-US" dirty="0" smtClean="0"/>
          </a:p>
          <a:p>
            <a:r>
              <a:rPr lang="en-US" dirty="0" smtClean="0"/>
              <a:t>And building a detector will help us study boredom more thoroughly</a:t>
            </a:r>
          </a:p>
          <a:p>
            <a:endParaRPr lang="en-US" dirty="0"/>
          </a:p>
          <a:p>
            <a:r>
              <a:rPr lang="en-US" dirty="0" smtClean="0"/>
              <a:t>As well as enabling us to intervene on boredom in real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98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problem genuinely important? (usable or publishable)</a:t>
            </a:r>
          </a:p>
          <a:p>
            <a:r>
              <a:rPr lang="en-US" dirty="0" smtClean="0"/>
              <a:t>Is there a good measure of ground truth? (the variable you want to predict)</a:t>
            </a:r>
          </a:p>
          <a:p>
            <a:r>
              <a:rPr lang="en-US" dirty="0" smtClean="0"/>
              <a:t>Do we have rich enough data to distill meaningful features?</a:t>
            </a:r>
          </a:p>
          <a:p>
            <a:r>
              <a:rPr lang="en-US" dirty="0" smtClean="0"/>
              <a:t>Is there enough data to be able to take advantage of data mining?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70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concerns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Data set</a:t>
            </a:r>
          </a:p>
          <a:p>
            <a:r>
              <a:rPr lang="en-US" dirty="0" smtClean="0"/>
              <a:t>What variable will you predict?</a:t>
            </a:r>
          </a:p>
          <a:p>
            <a:r>
              <a:rPr lang="en-US" dirty="0" smtClean="0"/>
              <a:t>What kind of variables will you use to predict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81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here has a data set, but has concerns about it?</a:t>
            </a:r>
          </a:p>
          <a:p>
            <a:r>
              <a:rPr lang="en-US" dirty="0" smtClean="0"/>
              <a:t>Who here doesn’t have a data set?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42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Who here has a data set, but has concerns about it?</a:t>
            </a:r>
          </a:p>
          <a:p>
            <a:r>
              <a:rPr lang="en-US" dirty="0" smtClean="0"/>
              <a:t>Who here doesn’t have a data set?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17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756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Feature Engineering Studio Special Session</vt:lpstr>
      <vt:lpstr>Assignment One</vt:lpstr>
      <vt:lpstr>Example  (Pardos et al., 2014)</vt:lpstr>
      <vt:lpstr>Example  (Pardos et al., 2014)</vt:lpstr>
      <vt:lpstr>Example  (Pardos et al., 2014)</vt:lpstr>
      <vt:lpstr>Important Considerations</vt:lpstr>
      <vt:lpstr>What concerns you?</vt:lpstr>
      <vt:lpstr>Data Set</vt:lpstr>
      <vt:lpstr>Data Set</vt:lpstr>
      <vt:lpstr>Data Set</vt:lpstr>
      <vt:lpstr>Online Learning</vt:lpstr>
      <vt:lpstr>Online Learning</vt:lpstr>
      <vt:lpstr>Online Learning</vt:lpstr>
      <vt:lpstr>Potential Data Sources</vt:lpstr>
      <vt:lpstr>Procedure</vt:lpstr>
      <vt:lpstr>What variable will you predict?</vt:lpstr>
      <vt:lpstr>Let’s discuss specific data sets you guys are interested in</vt:lpstr>
      <vt:lpstr>What kind of variables  will you use as predictors?</vt:lpstr>
      <vt:lpstr>Questions? Concerns?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 Special Session</dc:title>
  <dc:creator>CIS</dc:creator>
  <cp:lastModifiedBy>Ryan Baker</cp:lastModifiedBy>
  <cp:revision>9</cp:revision>
  <dcterms:created xsi:type="dcterms:W3CDTF">2013-08-29T19:07:12Z</dcterms:created>
  <dcterms:modified xsi:type="dcterms:W3CDTF">2015-01-23T01:43:35Z</dcterms:modified>
</cp:coreProperties>
</file>