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413" r:id="rId3"/>
    <p:sldId id="265" r:id="rId4"/>
    <p:sldId id="524" r:id="rId5"/>
    <p:sldId id="525" r:id="rId6"/>
    <p:sldId id="526" r:id="rId7"/>
    <p:sldId id="520" r:id="rId8"/>
    <p:sldId id="274" r:id="rId9"/>
    <p:sldId id="513" r:id="rId10"/>
    <p:sldId id="380" r:id="rId11"/>
    <p:sldId id="381" r:id="rId12"/>
    <p:sldId id="399" r:id="rId13"/>
    <p:sldId id="527" r:id="rId14"/>
    <p:sldId id="514" r:id="rId15"/>
    <p:sldId id="515" r:id="rId16"/>
    <p:sldId id="519" r:id="rId17"/>
    <p:sldId id="266" r:id="rId18"/>
    <p:sldId id="528" r:id="rId19"/>
    <p:sldId id="530" r:id="rId20"/>
    <p:sldId id="411" r:id="rId21"/>
    <p:sldId id="529" r:id="rId22"/>
    <p:sldId id="377" r:id="rId23"/>
    <p:sldId id="271" r:id="rId24"/>
    <p:sldId id="387" r:id="rId25"/>
    <p:sldId id="510" r:id="rId26"/>
    <p:sldId id="272" r:id="rId27"/>
    <p:sldId id="396" r:id="rId28"/>
    <p:sldId id="523" r:id="rId29"/>
    <p:sldId id="30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ker, Ryan Shaun" initials="RYAN"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F8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360" autoAdjust="0"/>
  </p:normalViewPr>
  <p:slideViewPr>
    <p:cSldViewPr>
      <p:cViewPr varScale="1">
        <p:scale>
          <a:sx n="71" d="100"/>
          <a:sy n="71" d="100"/>
        </p:scale>
        <p:origin x="190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CAAA7C-7ACC-4BFB-BE93-9F32D66A2778}" type="datetimeFigureOut">
              <a:rPr lang="en-US" smtClean="0"/>
              <a:pPr/>
              <a:t>8/20/2020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5F639B-656A-4369-84E0-F13809BA208C}" type="slidenum">
              <a:rPr lang="en-US" smtClean="0"/>
              <a:pPr/>
              <a:t>‹#›</a:t>
            </a:fld>
            <a:endParaRPr lang="en-US"/>
          </a:p>
        </p:txBody>
      </p:sp>
    </p:spTree>
    <p:extLst>
      <p:ext uri="{BB962C8B-B14F-4D97-AF65-F5344CB8AC3E}">
        <p14:creationId xmlns:p14="http://schemas.microsoft.com/office/powerpoint/2010/main" val="112731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0777E0E-AA0C-4CA6-9370-9BDDCA793804}" type="datetimeFigureOut">
              <a:rPr lang="en-US" smtClean="0"/>
              <a:pPr/>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77E0E-AA0C-4CA6-9370-9BDDCA793804}" type="datetimeFigureOut">
              <a:rPr lang="en-US" smtClean="0"/>
              <a:pPr/>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77E0E-AA0C-4CA6-9370-9BDDCA793804}" type="datetimeFigureOut">
              <a:rPr lang="en-US" smtClean="0"/>
              <a:pPr/>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77E0E-AA0C-4CA6-9370-9BDDCA793804}" type="datetimeFigureOut">
              <a:rPr lang="en-US" smtClean="0"/>
              <a:pPr/>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777E0E-AA0C-4CA6-9370-9BDDCA793804}" type="datetimeFigureOut">
              <a:rPr lang="en-US" smtClean="0"/>
              <a:pPr/>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0777E0E-AA0C-4CA6-9370-9BDDCA793804}" type="datetimeFigureOut">
              <a:rPr lang="en-US" smtClean="0"/>
              <a:pPr/>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0777E0E-AA0C-4CA6-9370-9BDDCA793804}" type="datetimeFigureOut">
              <a:rPr lang="en-US" smtClean="0"/>
              <a:pPr/>
              <a:t>8/20/2020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777E0E-AA0C-4CA6-9370-9BDDCA793804}" type="datetimeFigureOut">
              <a:rPr lang="en-US" smtClean="0"/>
              <a:pPr/>
              <a:t>8/20/2020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77E0E-AA0C-4CA6-9370-9BDDCA793804}" type="datetimeFigureOut">
              <a:rPr lang="en-US" smtClean="0"/>
              <a:pPr/>
              <a:t>8/20/2020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77E0E-AA0C-4CA6-9370-9BDDCA793804}" type="datetimeFigureOut">
              <a:rPr lang="en-US" smtClean="0"/>
              <a:pPr/>
              <a:t>8/20/2020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49C08-3B7E-407B-958B-ADCA6B9AA5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rybaker@upenn.edu"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upenn.edu/learninganalytics/ryanbaker/ITS2020/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Intelligent Tutoring Systems</a:t>
            </a:r>
          </a:p>
        </p:txBody>
      </p:sp>
      <p:sp>
        <p:nvSpPr>
          <p:cNvPr id="3" name="Subtitle 2"/>
          <p:cNvSpPr>
            <a:spLocks noGrp="1"/>
          </p:cNvSpPr>
          <p:nvPr>
            <p:ph type="subTitle" idx="1"/>
          </p:nvPr>
        </p:nvSpPr>
        <p:spPr/>
        <p:txBody>
          <a:bodyPr/>
          <a:lstStyle/>
          <a:p>
            <a:r>
              <a:rPr lang="en-US" dirty="0"/>
              <a:t>ITS545</a:t>
            </a:r>
            <a:br>
              <a:rPr lang="en-US" dirty="0"/>
            </a:br>
            <a:r>
              <a:rPr lang="en-US" dirty="0"/>
              <a:t>Fall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Schedule</a:t>
            </a:r>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Schedule</a:t>
            </a:r>
          </a:p>
        </p:txBody>
      </p:sp>
      <p:sp>
        <p:nvSpPr>
          <p:cNvPr id="3" name="Content Placeholder 2"/>
          <p:cNvSpPr>
            <a:spLocks noGrp="1"/>
          </p:cNvSpPr>
          <p:nvPr>
            <p:ph idx="1"/>
          </p:nvPr>
        </p:nvSpPr>
        <p:spPr>
          <a:xfrm>
            <a:off x="457200" y="1600200"/>
            <a:ext cx="8229600" cy="4876800"/>
          </a:xfrm>
        </p:spPr>
        <p:txBody>
          <a:bodyPr>
            <a:normAutofit/>
          </a:bodyPr>
          <a:lstStyle/>
          <a:p>
            <a:r>
              <a:rPr lang="en-US" dirty="0"/>
              <a:t>Updated versions will be available on the course webpage</a:t>
            </a:r>
          </a:p>
          <a:p>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Schedule</a:t>
            </a:r>
          </a:p>
        </p:txBody>
      </p:sp>
      <p:sp>
        <p:nvSpPr>
          <p:cNvPr id="3" name="Content Placeholder 2"/>
          <p:cNvSpPr>
            <a:spLocks noGrp="1"/>
          </p:cNvSpPr>
          <p:nvPr>
            <p:ph idx="1"/>
          </p:nvPr>
        </p:nvSpPr>
        <p:spPr/>
        <p:txBody>
          <a:bodyPr>
            <a:normAutofit/>
          </a:bodyPr>
          <a:lstStyle/>
          <a:p>
            <a:r>
              <a:rPr lang="en-US" dirty="0"/>
              <a:t>If any schedule changes happen due to unforeseen circumstances </a:t>
            </a:r>
          </a:p>
          <a:p>
            <a:endParaRPr lang="en-US" dirty="0"/>
          </a:p>
          <a:p>
            <a:r>
              <a:rPr lang="en-US" dirty="0"/>
              <a:t>Online schedule will be kept up-to-date</a:t>
            </a:r>
          </a:p>
          <a:p>
            <a:endParaRPr lang="en-US" dirty="0"/>
          </a:p>
        </p:txBody>
      </p:sp>
    </p:spTree>
    <p:extLst>
      <p:ext uri="{BB962C8B-B14F-4D97-AF65-F5344CB8AC3E}">
        <p14:creationId xmlns:p14="http://schemas.microsoft.com/office/powerpoint/2010/main" val="1855533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4123B-6B1E-4538-BA05-195611A87DC4}"/>
              </a:ext>
            </a:extLst>
          </p:cNvPr>
          <p:cNvSpPr>
            <a:spLocks noGrp="1"/>
          </p:cNvSpPr>
          <p:nvPr>
            <p:ph type="title"/>
          </p:nvPr>
        </p:nvSpPr>
        <p:spPr/>
        <p:txBody>
          <a:bodyPr/>
          <a:lstStyle/>
          <a:p>
            <a:r>
              <a:rPr lang="en-US" dirty="0"/>
              <a:t>Readings</a:t>
            </a:r>
          </a:p>
        </p:txBody>
      </p:sp>
      <p:sp>
        <p:nvSpPr>
          <p:cNvPr id="3" name="Content Placeholder 2">
            <a:extLst>
              <a:ext uri="{FF2B5EF4-FFF2-40B4-BE49-F238E27FC236}">
                <a16:creationId xmlns:a16="http://schemas.microsoft.com/office/drawing/2014/main" id="{E5485432-35FE-46D0-9A48-2A061206D3ED}"/>
              </a:ext>
            </a:extLst>
          </p:cNvPr>
          <p:cNvSpPr>
            <a:spLocks noGrp="1"/>
          </p:cNvSpPr>
          <p:nvPr>
            <p:ph idx="1"/>
          </p:nvPr>
        </p:nvSpPr>
        <p:spPr/>
        <p:txBody>
          <a:bodyPr/>
          <a:lstStyle/>
          <a:p>
            <a:r>
              <a:rPr lang="en-US" dirty="0"/>
              <a:t>https://drive.google.com/drive/folders/1qH8RV6kV6wDsJpxhe60H2symrLWyrILF?usp=sharing</a:t>
            </a:r>
          </a:p>
        </p:txBody>
      </p:sp>
    </p:spTree>
    <p:extLst>
      <p:ext uri="{BB962C8B-B14F-4D97-AF65-F5344CB8AC3E}">
        <p14:creationId xmlns:p14="http://schemas.microsoft.com/office/powerpoint/2010/main" val="580684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2FCE8-A76A-49DD-80AA-7AE2626F91AC}"/>
              </a:ext>
            </a:extLst>
          </p:cNvPr>
          <p:cNvSpPr>
            <a:spLocks noGrp="1"/>
          </p:cNvSpPr>
          <p:nvPr>
            <p:ph type="title"/>
          </p:nvPr>
        </p:nvSpPr>
        <p:spPr/>
        <p:txBody>
          <a:bodyPr/>
          <a:lstStyle/>
          <a:p>
            <a:r>
              <a:rPr lang="en-US" dirty="0"/>
              <a:t>Contingency Planning</a:t>
            </a:r>
          </a:p>
        </p:txBody>
      </p:sp>
      <p:sp>
        <p:nvSpPr>
          <p:cNvPr id="3" name="Content Placeholder 2">
            <a:extLst>
              <a:ext uri="{FF2B5EF4-FFF2-40B4-BE49-F238E27FC236}">
                <a16:creationId xmlns:a16="http://schemas.microsoft.com/office/drawing/2014/main" id="{754C30AC-370B-4F66-9004-E9F08F6E7B0E}"/>
              </a:ext>
            </a:extLst>
          </p:cNvPr>
          <p:cNvSpPr>
            <a:spLocks noGrp="1"/>
          </p:cNvSpPr>
          <p:nvPr>
            <p:ph idx="1"/>
          </p:nvPr>
        </p:nvSpPr>
        <p:spPr/>
        <p:txBody>
          <a:bodyPr/>
          <a:lstStyle/>
          <a:p>
            <a:r>
              <a:rPr lang="en-US" dirty="0"/>
              <a:t>If I end up in the hospital during the semester (I have no reason to worry, but it could happen to anyone these days)</a:t>
            </a:r>
          </a:p>
          <a:p>
            <a:endParaRPr lang="en-US" dirty="0"/>
          </a:p>
          <a:p>
            <a:r>
              <a:rPr lang="en-US" dirty="0"/>
              <a:t>There is a succession/contingency plan for other people who can temporarily take over the class</a:t>
            </a:r>
          </a:p>
        </p:txBody>
      </p:sp>
    </p:spTree>
    <p:extLst>
      <p:ext uri="{BB962C8B-B14F-4D97-AF65-F5344CB8AC3E}">
        <p14:creationId xmlns:p14="http://schemas.microsoft.com/office/powerpoint/2010/main" val="646597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7991C-D974-4FED-9433-CA4B77160065}"/>
              </a:ext>
            </a:extLst>
          </p:cNvPr>
          <p:cNvSpPr>
            <a:spLocks noGrp="1"/>
          </p:cNvSpPr>
          <p:nvPr>
            <p:ph type="title"/>
          </p:nvPr>
        </p:nvSpPr>
        <p:spPr/>
        <p:txBody>
          <a:bodyPr/>
          <a:lstStyle/>
          <a:p>
            <a:r>
              <a:rPr lang="en-US" dirty="0"/>
              <a:t>Course Discussion Forum</a:t>
            </a:r>
          </a:p>
        </p:txBody>
      </p:sp>
      <p:sp>
        <p:nvSpPr>
          <p:cNvPr id="4" name="Rectangle 1">
            <a:extLst>
              <a:ext uri="{FF2B5EF4-FFF2-40B4-BE49-F238E27FC236}">
                <a16:creationId xmlns:a16="http://schemas.microsoft.com/office/drawing/2014/main" id="{0B1443D6-EE37-4515-87D0-8543FC497765}"/>
              </a:ext>
            </a:extLst>
          </p:cNvPr>
          <p:cNvSpPr>
            <a:spLocks noGrp="1" noChangeArrowheads="1"/>
          </p:cNvSpPr>
          <p:nvPr>
            <p:ph idx="1"/>
          </p:nvPr>
        </p:nvSpPr>
        <p:spPr bwMode="auto">
          <a:xfrm>
            <a:off x="457200" y="3570794"/>
            <a:ext cx="8199681" cy="5847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solidFill>
                  <a:srgbClr val="1155CC"/>
                </a:solidFill>
                <a:cs typeface="Arial" panose="020B0604020202020204" pitchFamily="34" charset="0"/>
              </a:rPr>
              <a:t>https://piazza.com/upenn/fall2020/educ545</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0024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4FBC7-7651-4423-BB6F-A4B693EEF1E9}"/>
              </a:ext>
            </a:extLst>
          </p:cNvPr>
          <p:cNvSpPr>
            <a:spLocks noGrp="1"/>
          </p:cNvSpPr>
          <p:nvPr>
            <p:ph type="title"/>
          </p:nvPr>
        </p:nvSpPr>
        <p:spPr/>
        <p:txBody>
          <a:bodyPr/>
          <a:lstStyle/>
          <a:p>
            <a:r>
              <a:rPr lang="en-US" dirty="0"/>
              <a:t>Course Discussion Forum</a:t>
            </a:r>
          </a:p>
        </p:txBody>
      </p:sp>
      <p:sp>
        <p:nvSpPr>
          <p:cNvPr id="3" name="Content Placeholder 2">
            <a:extLst>
              <a:ext uri="{FF2B5EF4-FFF2-40B4-BE49-F238E27FC236}">
                <a16:creationId xmlns:a16="http://schemas.microsoft.com/office/drawing/2014/main" id="{EEE54CD0-B4F2-4C22-9DC4-578FF16F6FB9}"/>
              </a:ext>
            </a:extLst>
          </p:cNvPr>
          <p:cNvSpPr>
            <a:spLocks noGrp="1"/>
          </p:cNvSpPr>
          <p:nvPr>
            <p:ph idx="1"/>
          </p:nvPr>
        </p:nvSpPr>
        <p:spPr>
          <a:xfrm>
            <a:off x="457200" y="1600200"/>
            <a:ext cx="8229600" cy="5257800"/>
          </a:xfrm>
        </p:spPr>
        <p:txBody>
          <a:bodyPr>
            <a:normAutofit/>
          </a:bodyPr>
          <a:lstStyle/>
          <a:p>
            <a:r>
              <a:rPr lang="en-US" dirty="0"/>
              <a:t>Primary communication tool for this class</a:t>
            </a:r>
          </a:p>
          <a:p>
            <a:endParaRPr lang="en-US" dirty="0"/>
          </a:p>
          <a:p>
            <a:r>
              <a:rPr lang="en-US" dirty="0"/>
              <a:t>Hand in assignments there</a:t>
            </a:r>
          </a:p>
          <a:p>
            <a:r>
              <a:rPr lang="en-US" dirty="0"/>
              <a:t>Comment on other students’ assignments there</a:t>
            </a:r>
          </a:p>
          <a:p>
            <a:endParaRPr lang="en-US" dirty="0"/>
          </a:p>
          <a:p>
            <a:r>
              <a:rPr lang="en-US" dirty="0"/>
              <a:t>Discuss the readings there</a:t>
            </a:r>
          </a:p>
          <a:p>
            <a:pPr lvl="1"/>
            <a:r>
              <a:rPr lang="en-US" dirty="0"/>
              <a:t>Please look at the folder names and post in the right place, it makes things easier for everyone</a:t>
            </a:r>
          </a:p>
        </p:txBody>
      </p:sp>
    </p:spTree>
    <p:extLst>
      <p:ext uri="{BB962C8B-B14F-4D97-AF65-F5344CB8AC3E}">
        <p14:creationId xmlns:p14="http://schemas.microsoft.com/office/powerpoint/2010/main" val="28419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Assignments</a:t>
            </a:r>
          </a:p>
        </p:txBody>
      </p:sp>
      <p:sp>
        <p:nvSpPr>
          <p:cNvPr id="3" name="Content Placeholder 2"/>
          <p:cNvSpPr>
            <a:spLocks noGrp="1"/>
          </p:cNvSpPr>
          <p:nvPr>
            <p:ph idx="1"/>
          </p:nvPr>
        </p:nvSpPr>
        <p:spPr/>
        <p:txBody>
          <a:bodyPr>
            <a:normAutofit/>
          </a:bodyPr>
          <a:lstStyle/>
          <a:p>
            <a:r>
              <a:rPr lang="en-US" dirty="0"/>
              <a:t>Topical Review</a:t>
            </a:r>
          </a:p>
          <a:p>
            <a:endParaRPr lang="en-US" dirty="0"/>
          </a:p>
          <a:p>
            <a:r>
              <a:rPr lang="en-US" dirty="0"/>
              <a:t>System Review</a:t>
            </a:r>
          </a:p>
          <a:p>
            <a:endParaRPr lang="en-US" dirty="0"/>
          </a:p>
          <a:p>
            <a:r>
              <a:rPr lang="en-US" dirty="0"/>
              <a:t>Let’s take a quick look at each</a:t>
            </a:r>
          </a:p>
          <a:p>
            <a:endParaRPr lang="en-US" dirty="0"/>
          </a:p>
          <a:p>
            <a:pPr marL="0" indent="0">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C6110-5900-4663-938E-FC7683458AC5}"/>
              </a:ext>
            </a:extLst>
          </p:cNvPr>
          <p:cNvSpPr>
            <a:spLocks noGrp="1"/>
          </p:cNvSpPr>
          <p:nvPr>
            <p:ph type="title"/>
          </p:nvPr>
        </p:nvSpPr>
        <p:spPr/>
        <p:txBody>
          <a:bodyPr/>
          <a:lstStyle/>
          <a:p>
            <a:r>
              <a:rPr lang="en-US" dirty="0"/>
              <a:t>Topical Reviews</a:t>
            </a:r>
          </a:p>
        </p:txBody>
      </p:sp>
      <p:sp>
        <p:nvSpPr>
          <p:cNvPr id="3" name="Content Placeholder 2">
            <a:extLst>
              <a:ext uri="{FF2B5EF4-FFF2-40B4-BE49-F238E27FC236}">
                <a16:creationId xmlns:a16="http://schemas.microsoft.com/office/drawing/2014/main" id="{085B5738-50AD-430F-A756-3AAA60AFAD62}"/>
              </a:ext>
            </a:extLst>
          </p:cNvPr>
          <p:cNvSpPr>
            <a:spLocks noGrp="1"/>
          </p:cNvSpPr>
          <p:nvPr>
            <p:ph idx="1"/>
          </p:nvPr>
        </p:nvSpPr>
        <p:spPr/>
        <p:txBody>
          <a:bodyPr/>
          <a:lstStyle/>
          <a:p>
            <a:r>
              <a:rPr lang="en-US" dirty="0"/>
              <a:t>Very important for our learning together</a:t>
            </a:r>
          </a:p>
          <a:p>
            <a:r>
              <a:rPr lang="en-US" dirty="0"/>
              <a:t>Sign up soon</a:t>
            </a:r>
          </a:p>
          <a:p>
            <a:r>
              <a:rPr lang="en-US" dirty="0"/>
              <a:t>Get yours done early</a:t>
            </a:r>
          </a:p>
        </p:txBody>
      </p:sp>
    </p:spTree>
    <p:extLst>
      <p:ext uri="{BB962C8B-B14F-4D97-AF65-F5344CB8AC3E}">
        <p14:creationId xmlns:p14="http://schemas.microsoft.com/office/powerpoint/2010/main" val="4104011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9C1D0-FDC7-4094-83C1-CBE26D197B46}"/>
              </a:ext>
            </a:extLst>
          </p:cNvPr>
          <p:cNvSpPr>
            <a:spLocks noGrp="1"/>
          </p:cNvSpPr>
          <p:nvPr>
            <p:ph type="title"/>
          </p:nvPr>
        </p:nvSpPr>
        <p:spPr/>
        <p:txBody>
          <a:bodyPr/>
          <a:lstStyle/>
          <a:p>
            <a:r>
              <a:rPr lang="en-US" dirty="0"/>
              <a:t>Topical Review: Responses</a:t>
            </a:r>
          </a:p>
        </p:txBody>
      </p:sp>
      <p:sp>
        <p:nvSpPr>
          <p:cNvPr id="3" name="Content Placeholder 2">
            <a:extLst>
              <a:ext uri="{FF2B5EF4-FFF2-40B4-BE49-F238E27FC236}">
                <a16:creationId xmlns:a16="http://schemas.microsoft.com/office/drawing/2014/main" id="{1B15285D-30BD-4C6B-A21F-59A31506043D}"/>
              </a:ext>
            </a:extLst>
          </p:cNvPr>
          <p:cNvSpPr>
            <a:spLocks noGrp="1"/>
          </p:cNvSpPr>
          <p:nvPr>
            <p:ph idx="1"/>
          </p:nvPr>
        </p:nvSpPr>
        <p:spPr>
          <a:xfrm>
            <a:off x="457200" y="1600200"/>
            <a:ext cx="8686800" cy="4525963"/>
          </a:xfrm>
        </p:spPr>
        <p:txBody>
          <a:bodyPr>
            <a:normAutofit fontScale="92500" lnSpcReduction="20000"/>
          </a:bodyPr>
          <a:lstStyle/>
          <a:p>
            <a:r>
              <a:rPr lang="en-US" dirty="0"/>
              <a:t>Respond before the class where the topic is due</a:t>
            </a:r>
          </a:p>
          <a:p>
            <a:endParaRPr lang="en-US" dirty="0"/>
          </a:p>
          <a:p>
            <a:r>
              <a:rPr lang="en-US" dirty="0"/>
              <a:t>Responses/comments on week 1 and week 2 are due together at next class</a:t>
            </a:r>
          </a:p>
          <a:p>
            <a:pPr lvl="1"/>
            <a:r>
              <a:rPr lang="en-US" dirty="0"/>
              <a:t>In terms of posting requirements, these count as a week together</a:t>
            </a:r>
          </a:p>
          <a:p>
            <a:pPr lvl="1"/>
            <a:r>
              <a:rPr lang="en-US" dirty="0"/>
              <a:t>Don’t worry, I kept these topical reviews relatively short and painless</a:t>
            </a:r>
          </a:p>
          <a:p>
            <a:pPr lvl="1"/>
            <a:endParaRPr lang="en-US" dirty="0"/>
          </a:p>
          <a:p>
            <a:r>
              <a:rPr lang="en-US" dirty="0"/>
              <a:t>After that, week 3 is due the following week, week 4 a week after that, and so on…</a:t>
            </a:r>
          </a:p>
        </p:txBody>
      </p:sp>
    </p:spTree>
    <p:extLst>
      <p:ext uri="{BB962C8B-B14F-4D97-AF65-F5344CB8AC3E}">
        <p14:creationId xmlns:p14="http://schemas.microsoft.com/office/powerpoint/2010/main" val="2612341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a:t>
            </a:r>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14406803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Plagiarism and Cheating: </a:t>
            </a:r>
            <a:br>
              <a:rPr lang="en-US" dirty="0"/>
            </a:br>
            <a:r>
              <a:rPr lang="en-US" dirty="0"/>
              <a:t>Boilerplate Slide</a:t>
            </a:r>
          </a:p>
        </p:txBody>
      </p:sp>
      <p:sp>
        <p:nvSpPr>
          <p:cNvPr id="3" name="Content Placeholder 2"/>
          <p:cNvSpPr>
            <a:spLocks noGrp="1"/>
          </p:cNvSpPr>
          <p:nvPr>
            <p:ph idx="1"/>
          </p:nvPr>
        </p:nvSpPr>
        <p:spPr/>
        <p:txBody>
          <a:bodyPr>
            <a:normAutofit/>
          </a:bodyPr>
          <a:lstStyle/>
          <a:p>
            <a:r>
              <a:rPr lang="en-US" dirty="0"/>
              <a:t>Don’t do it</a:t>
            </a:r>
          </a:p>
          <a:p>
            <a:endParaRPr lang="en-US" dirty="0"/>
          </a:p>
          <a:p>
            <a:r>
              <a:rPr lang="en-US" dirty="0"/>
              <a:t>If you have any questions about what it is, talk to me </a:t>
            </a:r>
            <a:r>
              <a:rPr lang="en-US" b="1" i="1" dirty="0"/>
              <a:t>before</a:t>
            </a:r>
            <a:r>
              <a:rPr lang="en-US" dirty="0"/>
              <a:t> you turn in an assignment that involves either of these</a:t>
            </a:r>
          </a:p>
          <a:p>
            <a:endParaRPr lang="en-US" dirty="0"/>
          </a:p>
          <a:p>
            <a:r>
              <a:rPr lang="en-US" dirty="0"/>
              <a:t>University regulations will be followed to the letter</a:t>
            </a:r>
          </a:p>
          <a:p>
            <a:endParaRPr lang="en-US" dirty="0"/>
          </a:p>
        </p:txBody>
      </p:sp>
    </p:spTree>
    <p:extLst>
      <p:ext uri="{BB962C8B-B14F-4D97-AF65-F5344CB8AC3E}">
        <p14:creationId xmlns:p14="http://schemas.microsoft.com/office/powerpoint/2010/main" val="875533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Plagiarism and Cheating: </a:t>
            </a:r>
            <a:br>
              <a:rPr lang="en-US" dirty="0"/>
            </a:br>
            <a:r>
              <a:rPr lang="en-US" dirty="0"/>
              <a:t>Note</a:t>
            </a:r>
          </a:p>
        </p:txBody>
      </p:sp>
      <p:sp>
        <p:nvSpPr>
          <p:cNvPr id="3" name="Content Placeholder 2"/>
          <p:cNvSpPr>
            <a:spLocks noGrp="1"/>
          </p:cNvSpPr>
          <p:nvPr>
            <p:ph idx="1"/>
          </p:nvPr>
        </p:nvSpPr>
        <p:spPr/>
        <p:txBody>
          <a:bodyPr>
            <a:normAutofit/>
          </a:bodyPr>
          <a:lstStyle/>
          <a:p>
            <a:r>
              <a:rPr lang="en-US" dirty="0"/>
              <a:t>Having said that </a:t>
            </a:r>
          </a:p>
          <a:p>
            <a:endParaRPr lang="en-US" dirty="0"/>
          </a:p>
          <a:p>
            <a:r>
              <a:rPr lang="en-US" dirty="0"/>
              <a:t>I will not be a stickler on use of quotation marks, etc.</a:t>
            </a:r>
          </a:p>
          <a:p>
            <a:r>
              <a:rPr lang="en-US" dirty="0"/>
              <a:t>Just make sure it’s clear what are your ideas, and what comes from someone else</a:t>
            </a:r>
          </a:p>
          <a:p>
            <a:endParaRPr lang="en-US" dirty="0"/>
          </a:p>
        </p:txBody>
      </p:sp>
    </p:spTree>
    <p:extLst>
      <p:ext uri="{BB962C8B-B14F-4D97-AF65-F5344CB8AC3E}">
        <p14:creationId xmlns:p14="http://schemas.microsoft.com/office/powerpoint/2010/main" val="3257510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Grading</a:t>
            </a:r>
          </a:p>
        </p:txBody>
      </p:sp>
      <p:sp>
        <p:nvSpPr>
          <p:cNvPr id="3" name="Content Placeholder 2"/>
          <p:cNvSpPr>
            <a:spLocks noGrp="1"/>
          </p:cNvSpPr>
          <p:nvPr>
            <p:ph idx="1"/>
          </p:nvPr>
        </p:nvSpPr>
        <p:spPr>
          <a:xfrm>
            <a:off x="457200" y="1600200"/>
            <a:ext cx="8229600" cy="5105400"/>
          </a:xfrm>
        </p:spPr>
        <p:txBody>
          <a:bodyPr>
            <a:normAutofit/>
          </a:bodyPr>
          <a:lstStyle/>
          <a:p>
            <a:r>
              <a:rPr lang="en-US" dirty="0"/>
              <a:t>Topical Review 33.33% </a:t>
            </a:r>
          </a:p>
          <a:p>
            <a:r>
              <a:rPr lang="en-US" dirty="0"/>
              <a:t>System Review 33.33% </a:t>
            </a:r>
          </a:p>
          <a:p>
            <a:r>
              <a:rPr lang="en-US" dirty="0"/>
              <a:t>Participation 33.33%</a:t>
            </a:r>
          </a:p>
          <a:p>
            <a:pPr lvl="1"/>
            <a:r>
              <a:rPr lang="en-US" dirty="0"/>
              <a:t>Responses and comments on content of topical reviews and system review</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Accommodations for Students with Disabilities</a:t>
            </a:r>
          </a:p>
        </p:txBody>
      </p:sp>
      <p:sp>
        <p:nvSpPr>
          <p:cNvPr id="3" name="Content Placeholder 2"/>
          <p:cNvSpPr>
            <a:spLocks noGrp="1"/>
          </p:cNvSpPr>
          <p:nvPr>
            <p:ph idx="1"/>
          </p:nvPr>
        </p:nvSpPr>
        <p:spPr/>
        <p:txBody>
          <a:bodyPr/>
          <a:lstStyle/>
          <a:p>
            <a:r>
              <a:rPr lang="en-US" dirty="0"/>
              <a:t>Please email me to set up a meeting so we can best accommodate you</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Ways to get in touch with me</a:t>
            </a:r>
          </a:p>
        </p:txBody>
      </p:sp>
      <p:sp>
        <p:nvSpPr>
          <p:cNvPr id="3" name="Content Placeholder 2"/>
          <p:cNvSpPr>
            <a:spLocks noGrp="1"/>
          </p:cNvSpPr>
          <p:nvPr>
            <p:ph idx="1"/>
          </p:nvPr>
        </p:nvSpPr>
        <p:spPr>
          <a:xfrm>
            <a:off x="457200" y="1600200"/>
            <a:ext cx="8763000" cy="5105400"/>
          </a:xfrm>
        </p:spPr>
        <p:txBody>
          <a:bodyPr>
            <a:normAutofit fontScale="92500" lnSpcReduction="10000"/>
          </a:bodyPr>
          <a:lstStyle/>
          <a:p>
            <a:r>
              <a:rPr lang="en-US" dirty="0"/>
              <a:t>Post to the forum</a:t>
            </a:r>
          </a:p>
          <a:p>
            <a:pPr lvl="1"/>
            <a:r>
              <a:rPr lang="en-US" dirty="0"/>
              <a:t>Strongly preferred for all questions that could be of interest to other students; fastest response</a:t>
            </a:r>
          </a:p>
          <a:p>
            <a:r>
              <a:rPr lang="en-US" dirty="0"/>
              <a:t>Come to virtual office hours, 815am-9am Wednesdays USA Eastern</a:t>
            </a:r>
          </a:p>
          <a:p>
            <a:r>
              <a:rPr lang="en-US" sz="3000" dirty="0"/>
              <a:t>Set up a virtual meeting penn.learninganalytics@gmail.com</a:t>
            </a:r>
          </a:p>
          <a:p>
            <a:r>
              <a:rPr lang="en-US" sz="3000" dirty="0"/>
              <a:t>Questions on grades or late </a:t>
            </a:r>
            <a:r>
              <a:rPr lang="en-US" sz="3000" dirty="0" err="1"/>
              <a:t>handins</a:t>
            </a:r>
            <a:r>
              <a:rPr lang="en-US" sz="3000" dirty="0"/>
              <a:t> </a:t>
            </a:r>
            <a:r>
              <a:rPr lang="en-US" sz="3000" dirty="0">
                <a:hlinkClick r:id="rId2"/>
              </a:rPr>
              <a:t>rybaker@upenn.edu</a:t>
            </a:r>
            <a:endParaRPr lang="en-US" sz="3000" dirty="0"/>
          </a:p>
          <a:p>
            <a:pPr lvl="1"/>
            <a:endParaRPr lang="en-US" dirty="0"/>
          </a:p>
          <a:p>
            <a:r>
              <a:rPr lang="en-US" dirty="0"/>
              <a:t>Use the right approach, get a much faster response</a:t>
            </a:r>
          </a:p>
          <a:p>
            <a:pPr lvl="1"/>
            <a:endParaRPr lang="en-US" dirty="0"/>
          </a:p>
        </p:txBody>
      </p:sp>
    </p:spTree>
    <p:extLst>
      <p:ext uri="{BB962C8B-B14F-4D97-AF65-F5344CB8AC3E}">
        <p14:creationId xmlns:p14="http://schemas.microsoft.com/office/powerpoint/2010/main" val="31867102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Forums</a:t>
            </a:r>
          </a:p>
        </p:txBody>
      </p:sp>
      <p:sp>
        <p:nvSpPr>
          <p:cNvPr id="3" name="Content Placeholder 2"/>
          <p:cNvSpPr>
            <a:spLocks noGrp="1"/>
          </p:cNvSpPr>
          <p:nvPr>
            <p:ph idx="1"/>
          </p:nvPr>
        </p:nvSpPr>
        <p:spPr/>
        <p:txBody>
          <a:bodyPr>
            <a:normAutofit/>
          </a:bodyPr>
          <a:lstStyle/>
          <a:p>
            <a:r>
              <a:rPr lang="en-US" dirty="0"/>
              <a:t>Before emailing me, if you have a question of general interest for the class</a:t>
            </a:r>
          </a:p>
          <a:p>
            <a:endParaRPr lang="en-US" dirty="0"/>
          </a:p>
          <a:p>
            <a:r>
              <a:rPr lang="en-US" dirty="0"/>
              <a:t>Post to the Piazza forum!</a:t>
            </a:r>
          </a:p>
          <a:p>
            <a:endParaRPr lang="en-US" dirty="0"/>
          </a:p>
          <a:p>
            <a:r>
              <a:rPr lang="en-US" dirty="0"/>
              <a:t>I will check there before I check my email</a:t>
            </a:r>
          </a:p>
          <a:p>
            <a:pPr lvl="1"/>
            <a:r>
              <a:rPr lang="en-US" dirty="0"/>
              <a:t>And maybe one of your classmates will have the answer!</a:t>
            </a:r>
          </a:p>
          <a:p>
            <a:pPr lvl="1"/>
            <a:endParaRPr lang="en-US" dirty="0"/>
          </a:p>
        </p:txBody>
      </p:sp>
    </p:spTree>
    <p:extLst>
      <p:ext uri="{BB962C8B-B14F-4D97-AF65-F5344CB8AC3E}">
        <p14:creationId xmlns:p14="http://schemas.microsoft.com/office/powerpoint/2010/main" val="41486817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dirty="0"/>
              <a:t>Any questions on the syllabus, schedule, or administrative topics?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are you</a:t>
            </a:r>
          </a:p>
        </p:txBody>
      </p:sp>
      <p:sp>
        <p:nvSpPr>
          <p:cNvPr id="3" name="Content Placeholder 2"/>
          <p:cNvSpPr>
            <a:spLocks noGrp="1"/>
          </p:cNvSpPr>
          <p:nvPr>
            <p:ph idx="1"/>
          </p:nvPr>
        </p:nvSpPr>
        <p:spPr/>
        <p:txBody>
          <a:bodyPr/>
          <a:lstStyle/>
          <a:p>
            <a:r>
              <a:rPr lang="en-US" dirty="0"/>
              <a:t>And why are you here?</a:t>
            </a:r>
          </a:p>
          <a:p>
            <a:endParaRPr lang="en-US" dirty="0"/>
          </a:p>
          <a:p>
            <a:r>
              <a:rPr lang="en-US" dirty="0"/>
              <a:t>Why are intelligent tutoring systems of interest to you?</a:t>
            </a:r>
          </a:p>
          <a:p>
            <a:endParaRPr lang="en-US" dirty="0"/>
          </a:p>
          <a:p>
            <a:r>
              <a:rPr lang="en-US" dirty="0"/>
              <a:t>Have you ever used or worked on an intelligent tutoring system before?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45E9F-4F53-4C6E-84AE-AB31367A235B}"/>
              </a:ext>
            </a:extLst>
          </p:cNvPr>
          <p:cNvSpPr>
            <a:spLocks noGrp="1"/>
          </p:cNvSpPr>
          <p:nvPr>
            <p:ph type="title"/>
          </p:nvPr>
        </p:nvSpPr>
        <p:spPr/>
        <p:txBody>
          <a:bodyPr/>
          <a:lstStyle/>
          <a:p>
            <a:r>
              <a:rPr lang="en-US" dirty="0"/>
              <a:t>ASK ME ANYTHING</a:t>
            </a:r>
          </a:p>
        </p:txBody>
      </p:sp>
      <p:sp>
        <p:nvSpPr>
          <p:cNvPr id="3" name="Content Placeholder 2">
            <a:extLst>
              <a:ext uri="{FF2B5EF4-FFF2-40B4-BE49-F238E27FC236}">
                <a16:creationId xmlns:a16="http://schemas.microsoft.com/office/drawing/2014/main" id="{42B60CBE-1401-4359-9500-CF14C8DF5DD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911134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End</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Goals</a:t>
            </a:r>
          </a:p>
        </p:txBody>
      </p:sp>
      <p:sp>
        <p:nvSpPr>
          <p:cNvPr id="3" name="Content Placeholder 2"/>
          <p:cNvSpPr>
            <a:spLocks noGrp="1"/>
          </p:cNvSpPr>
          <p:nvPr>
            <p:ph idx="1"/>
          </p:nvPr>
        </p:nvSpPr>
        <p:spPr/>
        <p:txBody>
          <a:bodyPr>
            <a:normAutofit/>
          </a:bodyPr>
          <a:lstStyle/>
          <a:p>
            <a:r>
              <a:rPr lang="en-US" dirty="0"/>
              <a:t>More and more education takes place asynchronously and online (especially this semester), but relatively little asynchronous instruction takes advantage of the technological advancements that have taken place in recent decades, replicating traditional models for instruction online. </a:t>
            </a:r>
          </a:p>
        </p:txBody>
      </p:sp>
    </p:spTree>
    <p:extLst>
      <p:ext uri="{BB962C8B-B14F-4D97-AF65-F5344CB8AC3E}">
        <p14:creationId xmlns:p14="http://schemas.microsoft.com/office/powerpoint/2010/main" val="1742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Goals</a:t>
            </a:r>
          </a:p>
        </p:txBody>
      </p:sp>
      <p:sp>
        <p:nvSpPr>
          <p:cNvPr id="3" name="Content Placeholder 2"/>
          <p:cNvSpPr>
            <a:spLocks noGrp="1"/>
          </p:cNvSpPr>
          <p:nvPr>
            <p:ph idx="1"/>
          </p:nvPr>
        </p:nvSpPr>
        <p:spPr/>
        <p:txBody>
          <a:bodyPr>
            <a:normAutofit/>
          </a:bodyPr>
          <a:lstStyle/>
          <a:p>
            <a:r>
              <a:rPr lang="en-US" dirty="0"/>
              <a:t>In this class, you will learn about the pedagogy and technology of intelligent tutoring systems (often referred to as adaptive learning systems), individualized and personalized technology that helps students construct understanding and develop skill. </a:t>
            </a:r>
          </a:p>
        </p:txBody>
      </p:sp>
    </p:spTree>
    <p:extLst>
      <p:ext uri="{BB962C8B-B14F-4D97-AF65-F5344CB8AC3E}">
        <p14:creationId xmlns:p14="http://schemas.microsoft.com/office/powerpoint/2010/main" val="1974862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Goals</a:t>
            </a:r>
          </a:p>
        </p:txBody>
      </p:sp>
      <p:sp>
        <p:nvSpPr>
          <p:cNvPr id="3" name="Content Placeholder 2"/>
          <p:cNvSpPr>
            <a:spLocks noGrp="1"/>
          </p:cNvSpPr>
          <p:nvPr>
            <p:ph idx="1"/>
          </p:nvPr>
        </p:nvSpPr>
        <p:spPr/>
        <p:txBody>
          <a:bodyPr>
            <a:normAutofit/>
          </a:bodyPr>
          <a:lstStyle/>
          <a:p>
            <a:r>
              <a:rPr lang="en-US" dirty="0"/>
              <a:t>We will read and reflect on both classic and recent papers on this technology, and study many of the successful examples of intelligent tutoring systems, both systems that have scaled and systems that have failed to scale. </a:t>
            </a:r>
          </a:p>
          <a:p>
            <a:r>
              <a:rPr lang="en-US" dirty="0"/>
              <a:t>We will investigate key methods this type of learning leverages, and key pedagogies it affords. </a:t>
            </a:r>
          </a:p>
        </p:txBody>
      </p:sp>
    </p:spTree>
    <p:extLst>
      <p:ext uri="{BB962C8B-B14F-4D97-AF65-F5344CB8AC3E}">
        <p14:creationId xmlns:p14="http://schemas.microsoft.com/office/powerpoint/2010/main" val="1909702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Goals</a:t>
            </a:r>
          </a:p>
        </p:txBody>
      </p:sp>
      <p:sp>
        <p:nvSpPr>
          <p:cNvPr id="3" name="Content Placeholder 2"/>
          <p:cNvSpPr>
            <a:spLocks noGrp="1"/>
          </p:cNvSpPr>
          <p:nvPr>
            <p:ph idx="1"/>
          </p:nvPr>
        </p:nvSpPr>
        <p:spPr/>
        <p:txBody>
          <a:bodyPr>
            <a:normAutofit/>
          </a:bodyPr>
          <a:lstStyle/>
          <a:p>
            <a:r>
              <a:rPr lang="en-US" dirty="0"/>
              <a:t>This class will use a </a:t>
            </a:r>
            <a:r>
              <a:rPr lang="en-US" dirty="0" err="1"/>
              <a:t>connectivist</a:t>
            </a:r>
            <a:r>
              <a:rPr lang="en-US" dirty="0"/>
              <a:t> pedagogy, where you will teach and learn from your classmates, with heavy involvement from the professor as a participant in discussions. </a:t>
            </a:r>
          </a:p>
        </p:txBody>
      </p:sp>
    </p:spTree>
    <p:extLst>
      <p:ext uri="{BB962C8B-B14F-4D97-AF65-F5344CB8AC3E}">
        <p14:creationId xmlns:p14="http://schemas.microsoft.com/office/powerpoint/2010/main" val="758497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02281-2F83-4BA8-9EB0-29D6654E657C}"/>
              </a:ext>
            </a:extLst>
          </p:cNvPr>
          <p:cNvSpPr>
            <a:spLocks noGrp="1"/>
          </p:cNvSpPr>
          <p:nvPr>
            <p:ph type="title"/>
          </p:nvPr>
        </p:nvSpPr>
        <p:spPr/>
        <p:txBody>
          <a:bodyPr/>
          <a:lstStyle/>
          <a:p>
            <a:r>
              <a:rPr lang="en-US" dirty="0"/>
              <a:t>How this class is going to work</a:t>
            </a:r>
          </a:p>
        </p:txBody>
      </p:sp>
      <p:sp>
        <p:nvSpPr>
          <p:cNvPr id="3" name="Content Placeholder 2">
            <a:extLst>
              <a:ext uri="{FF2B5EF4-FFF2-40B4-BE49-F238E27FC236}">
                <a16:creationId xmlns:a16="http://schemas.microsoft.com/office/drawing/2014/main" id="{3C8934DB-8A22-470E-8ACB-C83D3E7A975C}"/>
              </a:ext>
            </a:extLst>
          </p:cNvPr>
          <p:cNvSpPr>
            <a:spLocks noGrp="1"/>
          </p:cNvSpPr>
          <p:nvPr>
            <p:ph idx="1"/>
          </p:nvPr>
        </p:nvSpPr>
        <p:spPr/>
        <p:txBody>
          <a:bodyPr>
            <a:normAutofit fontScale="62500" lnSpcReduction="20000"/>
          </a:bodyPr>
          <a:lstStyle/>
          <a:p>
            <a:pPr algn="l"/>
            <a:r>
              <a:rPr lang="en-US" b="0" i="0" dirty="0">
                <a:solidFill>
                  <a:srgbClr val="222222"/>
                </a:solidFill>
                <a:effectLst/>
                <a:latin typeface="Arial" panose="020B0604020202020204" pitchFamily="34" charset="0"/>
              </a:rPr>
              <a:t>I don't particularly want to make you sit through hours and hours of me talking at you over zoom, so here's how the class will work:</a:t>
            </a:r>
            <a:br>
              <a:rPr lang="en-US" b="0" i="0" dirty="0">
                <a:solidFill>
                  <a:srgbClr val="222222"/>
                </a:solidFill>
                <a:effectLst/>
                <a:latin typeface="Arial" panose="020B0604020202020204" pitchFamily="34" charset="0"/>
              </a:rPr>
            </a:br>
            <a:endParaRPr lang="en-US" b="0" i="0" dirty="0">
              <a:solidFill>
                <a:srgbClr val="222222"/>
              </a:solidFill>
              <a:effectLst/>
              <a:latin typeface="Arial" panose="020B0604020202020204" pitchFamily="34" charset="0"/>
            </a:endParaRPr>
          </a:p>
          <a:p>
            <a:pPr algn="l"/>
            <a:r>
              <a:rPr lang="en-US" b="0" i="0" dirty="0">
                <a:solidFill>
                  <a:srgbClr val="222222"/>
                </a:solidFill>
                <a:effectLst/>
                <a:latin typeface="Arial" panose="020B0604020202020204" pitchFamily="34" charset="0"/>
              </a:rPr>
              <a:t>Read the readings</a:t>
            </a:r>
          </a:p>
          <a:p>
            <a:pPr algn="l"/>
            <a:r>
              <a:rPr lang="en-US" dirty="0">
                <a:solidFill>
                  <a:srgbClr val="222222"/>
                </a:solidFill>
                <a:latin typeface="Arial" panose="020B0604020202020204" pitchFamily="34" charset="0"/>
              </a:rPr>
              <a:t>G</a:t>
            </a:r>
            <a:r>
              <a:rPr lang="en-US" b="0" i="0" dirty="0">
                <a:solidFill>
                  <a:srgbClr val="222222"/>
                </a:solidFill>
                <a:effectLst/>
                <a:latin typeface="Arial" panose="020B0604020202020204" pitchFamily="34" charset="0"/>
              </a:rPr>
              <a:t>o through the week's topical review (unless you’re the one who wrote it, of course)</a:t>
            </a:r>
          </a:p>
          <a:p>
            <a:pPr algn="l"/>
            <a:r>
              <a:rPr lang="en-US" b="0" i="0" dirty="0">
                <a:solidFill>
                  <a:srgbClr val="222222"/>
                </a:solidFill>
                <a:effectLst/>
                <a:latin typeface="Arial" panose="020B0604020202020204" pitchFamily="34" charset="0"/>
              </a:rPr>
              <a:t>Participate in the discussion forums -- comment on the content of</a:t>
            </a:r>
            <a:br>
              <a:rPr lang="en-US" dirty="0"/>
            </a:br>
            <a:r>
              <a:rPr lang="en-US" b="0" i="0" dirty="0">
                <a:solidFill>
                  <a:srgbClr val="222222"/>
                </a:solidFill>
                <a:effectLst/>
                <a:latin typeface="Arial" panose="020B0604020202020204" pitchFamily="34" charset="0"/>
              </a:rPr>
              <a:t>the topical review, or bring up any issue you want to bring up (use</a:t>
            </a:r>
            <a:br>
              <a:rPr lang="en-US" dirty="0"/>
            </a:br>
            <a:r>
              <a:rPr lang="en-US" b="0" i="0" dirty="0">
                <a:solidFill>
                  <a:srgbClr val="222222"/>
                </a:solidFill>
                <a:effectLst/>
                <a:latin typeface="Arial" panose="020B0604020202020204" pitchFamily="34" charset="0"/>
              </a:rPr>
              <a:t>the same thread for the week, though)</a:t>
            </a:r>
          </a:p>
          <a:p>
            <a:pPr algn="l"/>
            <a:r>
              <a:rPr lang="en-US" b="0" i="0" dirty="0">
                <a:solidFill>
                  <a:srgbClr val="222222"/>
                </a:solidFill>
                <a:effectLst/>
                <a:latin typeface="Arial" panose="020B0604020202020204" pitchFamily="34" charset="0"/>
              </a:rPr>
              <a:t>Live class sessions will be "ask me anything" style discussions --</a:t>
            </a:r>
            <a:br>
              <a:rPr lang="en-US" dirty="0"/>
            </a:br>
            <a:r>
              <a:rPr lang="en-US" b="0" i="0" dirty="0">
                <a:solidFill>
                  <a:srgbClr val="222222"/>
                </a:solidFill>
                <a:effectLst/>
                <a:latin typeface="Arial" panose="020B0604020202020204" pitchFamily="34" charset="0"/>
              </a:rPr>
              <a:t>bring your questions and thoughts.</a:t>
            </a:r>
          </a:p>
          <a:p>
            <a:pPr algn="l"/>
            <a:r>
              <a:rPr lang="en-US" b="0" i="0" dirty="0">
                <a:solidFill>
                  <a:srgbClr val="222222"/>
                </a:solidFill>
                <a:effectLst/>
                <a:latin typeface="Arial" panose="020B0604020202020204" pitchFamily="34" charset="0"/>
              </a:rPr>
              <a:t>You are also welcome at my office hours Wednesday 815am USA Eastern time</a:t>
            </a:r>
            <a:r>
              <a:rPr lang="en-US" dirty="0">
                <a:solidFill>
                  <a:srgbClr val="222222"/>
                </a:solidFill>
                <a:latin typeface="Arial" panose="020B0604020202020204" pitchFamily="34" charset="0"/>
              </a:rPr>
              <a:t> </a:t>
            </a:r>
            <a:r>
              <a:rPr lang="en-US" b="0" i="0" dirty="0">
                <a:solidFill>
                  <a:srgbClr val="222222"/>
                </a:solidFill>
                <a:effectLst/>
                <a:latin typeface="Arial" panose="020B0604020202020204" pitchFamily="34" charset="0"/>
              </a:rPr>
              <a:t>(same link as class)</a:t>
            </a:r>
          </a:p>
          <a:p>
            <a:pPr algn="l"/>
            <a:r>
              <a:rPr lang="en-US" b="0" i="0" dirty="0">
                <a:solidFill>
                  <a:srgbClr val="222222"/>
                </a:solidFill>
                <a:effectLst/>
                <a:latin typeface="Arial" panose="020B0604020202020204" pitchFamily="34" charset="0"/>
              </a:rPr>
              <a:t>Do the assignments, and post them to the forum -- note that you also are required to respond to other students' assignments</a:t>
            </a:r>
          </a:p>
          <a:p>
            <a:endParaRPr lang="en-US" dirty="0"/>
          </a:p>
        </p:txBody>
      </p:sp>
    </p:spTree>
    <p:extLst>
      <p:ext uri="{BB962C8B-B14F-4D97-AF65-F5344CB8AC3E}">
        <p14:creationId xmlns:p14="http://schemas.microsoft.com/office/powerpoint/2010/main" val="1597908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Administrative Stuff</a:t>
            </a:r>
          </a:p>
        </p:txBody>
      </p:sp>
      <p:sp>
        <p:nvSpPr>
          <p:cNvPr id="3" name="Content Placeholder 2"/>
          <p:cNvSpPr>
            <a:spLocks noGrp="1"/>
          </p:cNvSpPr>
          <p:nvPr>
            <p:ph idx="1"/>
          </p:nvPr>
        </p:nvSpPr>
        <p:spPr/>
        <p:txBody>
          <a:bodyPr/>
          <a:lstStyle/>
          <a:p>
            <a:r>
              <a:rPr lang="en-US" dirty="0"/>
              <a:t>Is everyone signed up for class?</a:t>
            </a:r>
          </a:p>
          <a:p>
            <a:endParaRPr lang="en-US" dirty="0"/>
          </a:p>
          <a:p>
            <a:r>
              <a:rPr lang="en-US" dirty="0"/>
              <a:t>If not, and you want to receive credit, please send me an email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AF0D0-8CA3-442A-9EB6-F1D7E01C1A53}"/>
              </a:ext>
            </a:extLst>
          </p:cNvPr>
          <p:cNvSpPr>
            <a:spLocks noGrp="1"/>
          </p:cNvSpPr>
          <p:nvPr>
            <p:ph type="title"/>
          </p:nvPr>
        </p:nvSpPr>
        <p:spPr/>
        <p:txBody>
          <a:bodyPr/>
          <a:lstStyle/>
          <a:p>
            <a:r>
              <a:rPr lang="en-US" dirty="0"/>
              <a:t>Course website</a:t>
            </a:r>
          </a:p>
        </p:txBody>
      </p:sp>
      <p:sp>
        <p:nvSpPr>
          <p:cNvPr id="4" name="Rectangle 1">
            <a:extLst>
              <a:ext uri="{FF2B5EF4-FFF2-40B4-BE49-F238E27FC236}">
                <a16:creationId xmlns:a16="http://schemas.microsoft.com/office/drawing/2014/main" id="{C14C1EAF-3667-428A-B105-09A8186F228B}"/>
              </a:ext>
            </a:extLst>
          </p:cNvPr>
          <p:cNvSpPr>
            <a:spLocks noGrp="1" noChangeArrowheads="1"/>
          </p:cNvSpPr>
          <p:nvPr>
            <p:ph idx="1"/>
          </p:nvPr>
        </p:nvSpPr>
        <p:spPr bwMode="auto">
          <a:xfrm>
            <a:off x="457200" y="3678515"/>
            <a:ext cx="8229600"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2"/>
              </a:rPr>
              <a:t>https://www.upenn.edu/learninganalytics/ryanbaker/ITS2020/index.html</a:t>
            </a:r>
            <a:r>
              <a:rPr kumimoji="0" lang="en-US" altLang="en-US" sz="1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879074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921</Words>
  <Application>Microsoft Office PowerPoint</Application>
  <PresentationFormat>On-screen Show (4:3)</PresentationFormat>
  <Paragraphs>110</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Theme</vt:lpstr>
      <vt:lpstr>Intelligent Tutoring Systems</vt:lpstr>
      <vt:lpstr>Welcome!</vt:lpstr>
      <vt:lpstr>Course Goals</vt:lpstr>
      <vt:lpstr>Course Goals</vt:lpstr>
      <vt:lpstr>Course Goals</vt:lpstr>
      <vt:lpstr>Course Goals</vt:lpstr>
      <vt:lpstr>How this class is going to work</vt:lpstr>
      <vt:lpstr>Administrative Stuff</vt:lpstr>
      <vt:lpstr>Course website</vt:lpstr>
      <vt:lpstr>Class Schedule</vt:lpstr>
      <vt:lpstr>Class Schedule</vt:lpstr>
      <vt:lpstr>Class Schedule</vt:lpstr>
      <vt:lpstr>Readings</vt:lpstr>
      <vt:lpstr>Contingency Planning</vt:lpstr>
      <vt:lpstr>Course Discussion Forum</vt:lpstr>
      <vt:lpstr>Course Discussion Forum</vt:lpstr>
      <vt:lpstr>Assignments</vt:lpstr>
      <vt:lpstr>Topical Reviews</vt:lpstr>
      <vt:lpstr>Topical Review: Responses</vt:lpstr>
      <vt:lpstr>Plagiarism and Cheating:  Boilerplate Slide</vt:lpstr>
      <vt:lpstr>Plagiarism and Cheating:  Note</vt:lpstr>
      <vt:lpstr>Grading</vt:lpstr>
      <vt:lpstr>Accommodations for Students with Disabilities</vt:lpstr>
      <vt:lpstr>Ways to get in touch with me</vt:lpstr>
      <vt:lpstr>Discussion Forums</vt:lpstr>
      <vt:lpstr>Questions</vt:lpstr>
      <vt:lpstr>Who are you</vt:lpstr>
      <vt:lpstr>ASK ME ANYTHING</vt:lpstr>
      <vt:lpstr>The End</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for the Learning Sciences</dc:title>
  <dc:creator>rsbaker</dc:creator>
  <cp:lastModifiedBy>Baker, Ryan S</cp:lastModifiedBy>
  <cp:revision>441</cp:revision>
  <dcterms:created xsi:type="dcterms:W3CDTF">2010-01-07T20:34:12Z</dcterms:created>
  <dcterms:modified xsi:type="dcterms:W3CDTF">2020-08-20T19:02:33Z</dcterms:modified>
</cp:coreProperties>
</file>